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Lobster"/>
      <p:regular r:id="rId44"/>
    </p:embeddedFont>
    <p:embeddedFont>
      <p:font typeface="Lato"/>
      <p:regular r:id="rId45"/>
      <p:bold r:id="rId46"/>
      <p:italic r:id="rId47"/>
      <p:boldItalic r:id="rId48"/>
    </p:embeddedFont>
    <p:embeddedFont>
      <p:font typeface="Pacifico"/>
      <p:regular r:id="rId49"/>
    </p:embeddedFont>
    <p:embeddedFont>
      <p:font typeface="Oswald"/>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A9C694-0371-4052-AE75-BF607EA358C8}">
  <a:tblStyle styleId="{C9A9C694-0371-4052-AE75-BF607EA358C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Lobster-regular.fntdata"/><Relationship Id="rId43" Type="http://schemas.openxmlformats.org/officeDocument/2006/relationships/slide" Target="slides/slide37.xml"/><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Pacific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swald-bold.fntdata"/><Relationship Id="rId50" Type="http://schemas.openxmlformats.org/officeDocument/2006/relationships/font" Target="fonts/Oswald-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rstatebrick.com/sites/default/files/library/nahb20study20of20life20expectancy20of20home20components.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b3412c4d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b3412c4d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3412c4dae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3412c4dae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remaining effective life of the major components of the house? </a:t>
            </a:r>
            <a:endParaRPr/>
          </a:p>
          <a:p>
            <a:pPr indent="0" lvl="0" marL="0" rtl="0" algn="l">
              <a:spcBef>
                <a:spcPts val="0"/>
              </a:spcBef>
              <a:spcAft>
                <a:spcPts val="0"/>
              </a:spcAft>
              <a:buNone/>
            </a:pPr>
            <a:r>
              <a:rPr lang="en"/>
              <a:t>A home inspector can tell you, but also reports are issued all the time.  - National Association of Home Builders </a:t>
            </a:r>
            <a:endParaRPr/>
          </a:p>
          <a:p>
            <a:pPr indent="0" lvl="0" marL="0" rtl="0" algn="l">
              <a:spcBef>
                <a:spcPts val="0"/>
              </a:spcBef>
              <a:spcAft>
                <a:spcPts val="0"/>
              </a:spcAft>
              <a:buNone/>
            </a:pPr>
            <a:r>
              <a:rPr lang="en"/>
              <a:t>Study of Life </a:t>
            </a:r>
            <a:r>
              <a:rPr lang="en"/>
              <a:t>Expectancy</a:t>
            </a:r>
            <a:r>
              <a:rPr lang="en"/>
              <a:t> of Home Components  that I like to refer to.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Everything has a life span - All depends on the make, model, and material  </a:t>
            </a:r>
            <a:endParaRPr/>
          </a:p>
          <a:p>
            <a:pPr indent="0" lvl="0" marL="0" rtl="0" algn="l">
              <a:spcBef>
                <a:spcPts val="0"/>
              </a:spcBef>
              <a:spcAft>
                <a:spcPts val="0"/>
              </a:spcAft>
              <a:buNone/>
            </a:pPr>
            <a:r>
              <a:rPr lang="en"/>
              <a:t>Roofs - Asphalt Shingle - 20 Years </a:t>
            </a:r>
            <a:endParaRPr/>
          </a:p>
          <a:p>
            <a:pPr indent="0" lvl="0" marL="0" rtl="0" algn="l">
              <a:spcBef>
                <a:spcPts val="0"/>
              </a:spcBef>
              <a:spcAft>
                <a:spcPts val="0"/>
              </a:spcAft>
              <a:buNone/>
            </a:pPr>
            <a:r>
              <a:rPr lang="en"/>
              <a:t>Furnaces - 15 - 20 Years </a:t>
            </a:r>
            <a:endParaRPr/>
          </a:p>
          <a:p>
            <a:pPr indent="0" lvl="0" marL="0" rtl="0" algn="l">
              <a:spcBef>
                <a:spcPts val="0"/>
              </a:spcBef>
              <a:spcAft>
                <a:spcPts val="0"/>
              </a:spcAft>
              <a:buNone/>
            </a:pPr>
            <a:r>
              <a:rPr lang="en"/>
              <a:t>Appliances - Dryers &amp; </a:t>
            </a:r>
            <a:r>
              <a:rPr lang="en"/>
              <a:t>Refrigerators</a:t>
            </a:r>
            <a:r>
              <a:rPr lang="en"/>
              <a:t> - 13 Years </a:t>
            </a:r>
            <a:endParaRPr/>
          </a:p>
          <a:p>
            <a:pPr indent="0" lvl="0" marL="0" rtl="0" algn="l">
              <a:spcBef>
                <a:spcPts val="0"/>
              </a:spcBef>
              <a:spcAft>
                <a:spcPts val="0"/>
              </a:spcAft>
              <a:buNone/>
            </a:pPr>
            <a:r>
              <a:rPr lang="en"/>
              <a:t>Gas Stoves - 15 Years </a:t>
            </a:r>
            <a:endParaRPr/>
          </a:p>
          <a:p>
            <a:pPr indent="0" lvl="0" marL="0" rtl="0" algn="l">
              <a:spcBef>
                <a:spcPts val="0"/>
              </a:spcBef>
              <a:spcAft>
                <a:spcPts val="0"/>
              </a:spcAft>
              <a:buNone/>
            </a:pPr>
            <a:r>
              <a:rPr lang="en"/>
              <a:t>Dishwashers / Microwaves - 9 Years </a:t>
            </a:r>
            <a:endParaRPr/>
          </a:p>
          <a:p>
            <a:pPr indent="0" lvl="0" marL="0" rtl="0" algn="l">
              <a:spcBef>
                <a:spcPts val="0"/>
              </a:spcBef>
              <a:spcAft>
                <a:spcPts val="0"/>
              </a:spcAft>
              <a:buNone/>
            </a:pPr>
            <a:r>
              <a:rPr lang="en"/>
              <a:t>Garage Door Openers -  10 - 15 Years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LINK TO REPORT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sz="2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3412c4dae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3412c4dae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Now it’s time to do the math </a:t>
            </a:r>
            <a:endParaRPr/>
          </a:p>
          <a:p>
            <a:pPr indent="0" lvl="0" marL="0" rtl="0" algn="l">
              <a:spcBef>
                <a:spcPts val="0"/>
              </a:spcBef>
              <a:spcAft>
                <a:spcPts val="0"/>
              </a:spcAft>
              <a:buNone/>
            </a:pPr>
            <a:r>
              <a:rPr lang="en"/>
              <a:t>Excel is your best friend </a:t>
            </a:r>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3412c4dae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b3412c4da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3412c4dae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3412c4dae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Purchase Price - What your willing to offer a seller on a property.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Estimated Closing Costs  - You can obtain these from a lender that you are working with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Loan Rate &amp; Terms - For this analysis, I am assuming a 4%, 30 YR, Loan - I like to be conservative.  But again, a lender can tell you rates - they change every day,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Excel and other programs can calculate for you automatically the Principal and Interest payments if you understand the formulas. </a:t>
            </a:r>
            <a:endParaRPr sz="1000"/>
          </a:p>
          <a:p>
            <a:pPr indent="0" lvl="0" marL="0" rtl="0" algn="l">
              <a:spcBef>
                <a:spcPts val="0"/>
              </a:spcBef>
              <a:spcAft>
                <a:spcPts val="0"/>
              </a:spcAft>
              <a:buNone/>
            </a:pPr>
            <a:r>
              <a:rPr lang="en" sz="1000"/>
              <a:t>In google Sheets its as simple as =PMT(Interest rate divided by 12, number of months you will have the loan (ie. 30 yrs x 12 = 360), and Mortgage Amount as a negative number) and voila its magic! It calculates it for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3412c4dae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3412c4dae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t>Appraisal Can average between $500 - $1000 usually paid during due diligence period, before closing  depending on size of property. </a:t>
            </a:r>
            <a:endParaRPr sz="1000"/>
          </a:p>
          <a:p>
            <a:pPr indent="0" lvl="0" marL="0" rtl="0" algn="l">
              <a:lnSpc>
                <a:spcPct val="115000"/>
              </a:lnSpc>
              <a:spcBef>
                <a:spcPts val="0"/>
              </a:spcBef>
              <a:spcAft>
                <a:spcPts val="0"/>
              </a:spcAft>
              <a:buNone/>
            </a:pPr>
            <a:r>
              <a:rPr lang="en" sz="1000"/>
              <a:t>Credit Report Reimbursed to the Mortgage Company or Lender at closing as part of closing costs</a:t>
            </a:r>
            <a:endParaRPr sz="1000"/>
          </a:p>
          <a:p>
            <a:pPr indent="0" lvl="0" marL="0" rtl="0" algn="l">
              <a:lnSpc>
                <a:spcPct val="115000"/>
              </a:lnSpc>
              <a:spcBef>
                <a:spcPts val="0"/>
              </a:spcBef>
              <a:spcAft>
                <a:spcPts val="0"/>
              </a:spcAft>
              <a:buNone/>
            </a:pPr>
            <a:r>
              <a:rPr lang="en" sz="1000"/>
              <a:t>Loan Origination Fee - Used .5% for this analysis - can be up to 1 Point (1% of Loan Amount) (varies by Lender)</a:t>
            </a:r>
            <a:endParaRPr sz="1000"/>
          </a:p>
          <a:p>
            <a:pPr indent="0" lvl="0" marL="0" rtl="0" algn="l">
              <a:lnSpc>
                <a:spcPct val="115000"/>
              </a:lnSpc>
              <a:spcBef>
                <a:spcPts val="0"/>
              </a:spcBef>
              <a:spcAft>
                <a:spcPts val="0"/>
              </a:spcAft>
              <a:buNone/>
            </a:pPr>
            <a:r>
              <a:rPr lang="en" sz="1000"/>
              <a:t>CLosing Fee - </a:t>
            </a:r>
            <a:r>
              <a:rPr lang="en" sz="1000"/>
              <a:t>estimate</a:t>
            </a:r>
            <a:r>
              <a:rPr lang="en" sz="1000"/>
              <a:t> - varies by Title Company</a:t>
            </a:r>
            <a:endParaRPr sz="1000"/>
          </a:p>
          <a:p>
            <a:pPr indent="0" lvl="0" marL="0" rtl="0" algn="l">
              <a:lnSpc>
                <a:spcPct val="115000"/>
              </a:lnSpc>
              <a:spcBef>
                <a:spcPts val="0"/>
              </a:spcBef>
              <a:spcAft>
                <a:spcPts val="0"/>
              </a:spcAft>
              <a:buNone/>
            </a:pPr>
            <a:r>
              <a:rPr lang="en" sz="1000"/>
              <a:t>Title Insurance estimated - Based on Purchase Price - </a:t>
            </a:r>
            <a:r>
              <a:rPr lang="en" sz="1000">
                <a:solidFill>
                  <a:schemeClr val="dk1"/>
                </a:solidFill>
              </a:rPr>
              <a:t>.0054 of Loan Amount </a:t>
            </a:r>
            <a:endParaRPr sz="1000"/>
          </a:p>
          <a:p>
            <a:pPr indent="0" lvl="0" marL="0" rtl="0" algn="l">
              <a:lnSpc>
                <a:spcPct val="115000"/>
              </a:lnSpc>
              <a:spcBef>
                <a:spcPts val="0"/>
              </a:spcBef>
              <a:spcAft>
                <a:spcPts val="0"/>
              </a:spcAft>
              <a:buNone/>
            </a:pPr>
            <a:r>
              <a:rPr lang="en" sz="1000"/>
              <a:t>Recording Fees - estimated - Based on Pages in Loan Doc</a:t>
            </a:r>
            <a:endParaRPr sz="1000"/>
          </a:p>
          <a:p>
            <a:pPr indent="0" lvl="0" marL="0" rtl="0" algn="l">
              <a:lnSpc>
                <a:spcPct val="115000"/>
              </a:lnSpc>
              <a:spcBef>
                <a:spcPts val="0"/>
              </a:spcBef>
              <a:spcAft>
                <a:spcPts val="0"/>
              </a:spcAft>
              <a:buNone/>
            </a:pPr>
            <a:r>
              <a:rPr lang="en" sz="1000"/>
              <a:t>Transfer Tax - There is no getting out of this one - $15.00 per $1000 split 50/50</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 sz="1000"/>
              <a:t>Reserves are for lenders that require you to escrow your taxes and insurance as part of your monthly payments - it creates a cushion in your escrow account so that there is always sufficient funds for them to pay your insurance and your Taxes on your behalf.  </a:t>
            </a:r>
            <a:endParaRPr sz="1000"/>
          </a:p>
          <a:p>
            <a:pPr indent="0" lvl="0" marL="0" rtl="0" algn="l">
              <a:lnSpc>
                <a:spcPct val="115000"/>
              </a:lnSpc>
              <a:spcBef>
                <a:spcPts val="0"/>
              </a:spcBef>
              <a:spcAft>
                <a:spcPts val="0"/>
              </a:spcAft>
              <a:buNone/>
            </a:pPr>
            <a:r>
              <a:t/>
            </a:r>
            <a:endParaRPr sz="1000"/>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3412c4dae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3412c4dae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assume you need to have $30,000 cash total to put down on a property </a:t>
            </a:r>
            <a:endParaRPr/>
          </a:p>
          <a:p>
            <a:pPr indent="0" lvl="0" marL="0" rtl="0" algn="l">
              <a:spcBef>
                <a:spcPts val="0"/>
              </a:spcBef>
              <a:spcAft>
                <a:spcPts val="0"/>
              </a:spcAft>
              <a:buNone/>
            </a:pPr>
            <a:r>
              <a:rPr lang="en"/>
              <a:t>It would be good to also have 3 Months Expenses Saved up while you lease out the vacant unit.  - $6,000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3412c4dae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b3412c4dae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3412c4dae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b3412c4dae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b3412c4dae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b3412c4dae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Stop!  Whay would you purchase a property you are going to lose money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first, let us remember that this was an owner occupied unit - so although they lost money, it meant that their monthly living expenses all in were about $1300/Month - utilities included.  Not Bad!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this young couple purchased this property only 5 years ago and the property value increased that they were able to buy a bigger 2 family to owner occupy and have 20% down payment.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3412c4dae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b3412c4dae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where a Pro-Forma becomes the most useful. Remember - it’s about what it could be with patience, hard work, and know how. </a:t>
            </a:r>
            <a:endParaRPr/>
          </a:p>
          <a:p>
            <a:pPr indent="0" lvl="0" marL="0" rtl="0" algn="l">
              <a:spcBef>
                <a:spcPts val="0"/>
              </a:spcBef>
              <a:spcAft>
                <a:spcPts val="0"/>
              </a:spcAft>
              <a:buNone/>
            </a:pPr>
            <a:r>
              <a:rPr lang="en"/>
              <a:t>Perform a market study and you see that similar units are renting for $1650 per month - WITHOUT UTILITIES INCLUDED</a:t>
            </a:r>
            <a:endParaRPr/>
          </a:p>
          <a:p>
            <a:pPr indent="0" lvl="0" marL="0" rtl="0" algn="l">
              <a:spcBef>
                <a:spcPts val="0"/>
              </a:spcBef>
              <a:spcAft>
                <a:spcPts val="0"/>
              </a:spcAft>
              <a:buNone/>
            </a:pPr>
            <a:r>
              <a:rPr lang="en"/>
              <a:t>That you know a Garage is valuable to any tenant and you could potentially get more rent for the garage - $100Month </a:t>
            </a:r>
            <a:endParaRPr/>
          </a:p>
          <a:p>
            <a:pPr indent="0" lvl="0" marL="0" rtl="0" algn="l">
              <a:spcBef>
                <a:spcPts val="0"/>
              </a:spcBef>
              <a:spcAft>
                <a:spcPts val="0"/>
              </a:spcAft>
              <a:buNone/>
            </a:pPr>
            <a:r>
              <a:rPr lang="en"/>
              <a:t>And you know the value of the Heat and Hot Water being included is worth at least another $100- $150/Month </a:t>
            </a:r>
            <a:endParaRPr/>
          </a:p>
          <a:p>
            <a:pPr indent="0" lvl="0" marL="0" rtl="0" algn="l">
              <a:spcBef>
                <a:spcPts val="0"/>
              </a:spcBef>
              <a:spcAft>
                <a:spcPts val="0"/>
              </a:spcAft>
              <a:buNone/>
            </a:pPr>
            <a:r>
              <a:rPr lang="en"/>
              <a:t>That means you could increase the income for both units!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2002 - Started in Property Management, Metropolis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2005 - Obtained Real Estate License, Anagnost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2008 - Worked on largest development project during recession, Elliot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2014 - Began working for fast growth tech start - up Dyn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2017 - Concord Hospital &amp; BAE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2018 - Started Chhom Group - Keep my Commissions - Never planned to have agents working under me </a:t>
            </a:r>
            <a:endParaRPr sz="1400">
              <a:solidFill>
                <a:schemeClr val="dk1"/>
              </a:solidFill>
            </a:endParaRPr>
          </a:p>
          <a:p>
            <a:pPr indent="0" lvl="0" marL="0" rtl="0" algn="l">
              <a:spcBef>
                <a:spcPts val="0"/>
              </a:spcBef>
              <a:spcAft>
                <a:spcPts val="0"/>
              </a:spcAft>
              <a:buNone/>
            </a:pPr>
            <a:r>
              <a:rPr lang="en" sz="1400">
                <a:solidFill>
                  <a:schemeClr val="dk1"/>
                </a:solidFill>
              </a:rPr>
              <a:t>2019 - Spearheaded The Factory on Willow - Life Goal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2020 - Started working for myself, providing consulting and real estate services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3412c4dae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b3412c4dae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Discounted the 2nd Floor a bit because it has a smaller kitchen and is on the 2nd floor. </a:t>
            </a:r>
            <a:endParaRPr/>
          </a:p>
          <a:p>
            <a:pPr indent="0" lvl="0" marL="0" rtl="0" algn="l">
              <a:spcBef>
                <a:spcPts val="0"/>
              </a:spcBef>
              <a:spcAft>
                <a:spcPts val="0"/>
              </a:spcAft>
              <a:buNone/>
            </a:pPr>
            <a:r>
              <a:rPr lang="en"/>
              <a:t>Washer Dryer is in the basement and there is no dishwasher.  But it does have a private deck. </a:t>
            </a:r>
            <a:endParaRPr/>
          </a:p>
          <a:p>
            <a:pPr indent="0" lvl="0" marL="0" rtl="0" algn="l">
              <a:spcBef>
                <a:spcPts val="0"/>
              </a:spcBef>
              <a:spcAft>
                <a:spcPts val="0"/>
              </a:spcAft>
              <a:buNone/>
            </a:pPr>
            <a:r>
              <a:rPr lang="en"/>
              <a:t>Additional Income could be made through charging for pets &amp; having Coin Operated Laundry Machines - but right now… I am leaving that out of this.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b3412c4dae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b3412c4dae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by Increasing the rent to Market Rate, I have increased my potential Gross Income BEFORE EXPENSES by $30,600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You should always plan for a vacancy rate.  Currently in Manchester, it is less than 2%, but lenders will likely underwrite your property with a 5% - 10% Vacancy rate  Which in this case $3060 a year.  But for this simple proforma, I have left the vacancy rate out.  Because I know if I have a vacancy, I am going to be able to rent it within a month because of the market.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3412c4dae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3412c4dae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way I am going to handle snow removal myself or cut the grass. Worth every penny to hire someone.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might find other ways to save money, but I have kept all the other expenses the same as the current proforma except for snow removal and landscaping.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3412c4dae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b3412c4dae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 Operating Income. </a:t>
            </a:r>
            <a:endParaRPr/>
          </a:p>
          <a:p>
            <a:pPr indent="0" lvl="0" marL="0" rtl="0" algn="l">
              <a:spcBef>
                <a:spcPts val="0"/>
              </a:spcBef>
              <a:spcAft>
                <a:spcPts val="0"/>
              </a:spcAft>
              <a:buNone/>
            </a:pPr>
            <a:r>
              <a:rPr lang="en"/>
              <a:t>Income after Expenses have been paid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Gross Income is less than $50,000 so no BPT is required to be paid - 7.5%</a:t>
            </a:r>
            <a:endParaRPr/>
          </a:p>
          <a:p>
            <a:pPr indent="0" lvl="0" marL="0" rtl="0" algn="l">
              <a:spcBef>
                <a:spcPts val="0"/>
              </a:spcBef>
              <a:spcAft>
                <a:spcPts val="0"/>
              </a:spcAft>
              <a:buNone/>
            </a:pPr>
            <a:r>
              <a:rPr lang="en"/>
              <a:t>But you will be taxed as income - </a:t>
            </a:r>
            <a:r>
              <a:rPr b="1" lang="en"/>
              <a:t>Talk to an accountant</a:t>
            </a:r>
            <a:r>
              <a:rPr lang="en"/>
              <a:t>.  They can also help you with Depreciation tables which saves you on your taxes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with the vacancy rate, this would be a NOI to a lender of about 10,000/year.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b3412c4dae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b3412c4dae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Tell me what bank is currently giving you 46% interest on your money today!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b3412c4dae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b3412c4dae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Protect, Enhance,and Maintain the Asset  - Its not a Set and Forget it type of Investment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Don’t Spend the Money - Create a Safety Net for Unforeseen Repairs / Replacements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Learn Landlord and Tenant Laws -  New Hampshire Legal Aid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Hire an Accountant to handle your taxes - Identify Savings, Depreciation, and other related opportunities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Pay Down Principal or Refinance to shorter loan term in future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000">
                <a:solidFill>
                  <a:schemeClr val="dk1"/>
                </a:solidFill>
              </a:rPr>
              <a:t>Redeploy the equity after refinance to purchase your next investment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Vacancies Happen - Save to cover the expenses when an apartment is vacant  - Good rule of thumb is 3 Months Expenses </a:t>
            </a:r>
            <a:endParaRPr sz="10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3412c4dae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3412c4dae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Protect, Enhance,and Maintain the Asset  - Its not a Set and Forget it type of Investment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Don’t Spend the Money - Create a Safety Net for Unforeseen Repairs / Replacements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Learn Landlord and Tenant Laws -  New Hampshire Legal Aid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Hire an Accountant to handle your taxes - Identify Savings, Depreciation, and other related opportunities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Pay Down Principal or Refinance to shorter loan term in future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Redeploy the equity after refinance to purchase your next investment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3412c4dae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3412c4dae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I know you are like - Why can’t I spend any money?  Why have it if I can’t enjoy it?  </a:t>
            </a:r>
            <a:endParaRPr sz="1400">
              <a:solidFill>
                <a:schemeClr val="dk1"/>
              </a:solidFill>
            </a:endParaRPr>
          </a:p>
          <a:p>
            <a:pPr indent="0" lvl="0" marL="0" rtl="0" algn="l">
              <a:spcBef>
                <a:spcPts val="0"/>
              </a:spcBef>
              <a:spcAft>
                <a:spcPts val="0"/>
              </a:spcAft>
              <a:buNone/>
            </a:pPr>
            <a:r>
              <a:rPr lang="en" sz="1400">
                <a:solidFill>
                  <a:schemeClr val="dk1"/>
                </a:solidFill>
              </a:rPr>
              <a:t>But I want to go to Fiji!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Now listen carefully…</a:t>
            </a:r>
            <a:r>
              <a:rPr lang="en" sz="1400" u="sng">
                <a:solidFill>
                  <a:schemeClr val="dk1"/>
                </a:solidFill>
              </a:rPr>
              <a:t> This is the good stuff. </a:t>
            </a:r>
            <a:r>
              <a:rPr lang="en" sz="1400">
                <a:solidFill>
                  <a:schemeClr val="dk1"/>
                </a:solidFill>
              </a:rPr>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3412c4dae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b3412c4dae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Imagine you are purchasing this property at the age of 30.  You have a good job making $45,000 / Year but goals to move up through the company over time.   </a:t>
            </a:r>
            <a:endParaRPr>
              <a:solidFill>
                <a:schemeClr val="dk1"/>
              </a:solidFill>
            </a:endParaRPr>
          </a:p>
          <a:p>
            <a:pPr indent="0" lvl="0" marL="0" rtl="0" algn="l">
              <a:spcBef>
                <a:spcPts val="0"/>
              </a:spcBef>
              <a:spcAft>
                <a:spcPts val="0"/>
              </a:spcAft>
              <a:buNone/>
            </a:pPr>
            <a:r>
              <a:rPr lang="en">
                <a:solidFill>
                  <a:schemeClr val="dk1"/>
                </a:solidFill>
              </a:rPr>
              <a:t>Get Married</a:t>
            </a:r>
            <a:endParaRPr>
              <a:solidFill>
                <a:schemeClr val="dk1"/>
              </a:solidFill>
            </a:endParaRPr>
          </a:p>
          <a:p>
            <a:pPr indent="0" lvl="0" marL="0" rtl="0" algn="l">
              <a:spcBef>
                <a:spcPts val="0"/>
              </a:spcBef>
              <a:spcAft>
                <a:spcPts val="0"/>
              </a:spcAft>
              <a:buNone/>
            </a:pPr>
            <a:r>
              <a:rPr lang="en">
                <a:solidFill>
                  <a:schemeClr val="dk1"/>
                </a:solidFill>
              </a:rPr>
              <a:t>Have Kids </a:t>
            </a:r>
            <a:endParaRPr>
              <a:solidFill>
                <a:schemeClr val="dk1"/>
              </a:solidFill>
            </a:endParaRPr>
          </a:p>
          <a:p>
            <a:pPr indent="0" lvl="0" marL="0" rtl="0" algn="l">
              <a:spcBef>
                <a:spcPts val="0"/>
              </a:spcBef>
              <a:spcAft>
                <a:spcPts val="0"/>
              </a:spcAft>
              <a:buNone/>
            </a:pPr>
            <a:r>
              <a:rPr lang="en">
                <a:solidFill>
                  <a:schemeClr val="dk1"/>
                </a:solidFill>
              </a:rPr>
              <a:t>White Picket Fence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Or not…  of course.  You just want financial stability in the future.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b3412c4dae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b3412c4dae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$100 / Month reduces your loan by 3 Years and 5 Months - about the age of a toddler…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And $100/ Month will hardly be missed on a property that you plan on putting the money away for </a:t>
            </a:r>
            <a:endParaRPr sz="14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3412c4da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3412c4da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How to Build a SIMPLE Real Estate Proforma </a:t>
            </a:r>
            <a:endParaRPr sz="1500">
              <a:solidFill>
                <a:schemeClr val="dk1"/>
              </a:solidFill>
            </a:endParaRPr>
          </a:p>
          <a:p>
            <a:pPr indent="0" lvl="0" marL="0" rtl="0" algn="l">
              <a:spcBef>
                <a:spcPts val="0"/>
              </a:spcBef>
              <a:spcAft>
                <a:spcPts val="0"/>
              </a:spcAft>
              <a:buNone/>
            </a:pPr>
            <a:r>
              <a:rPr lang="en" sz="1500">
                <a:solidFill>
                  <a:schemeClr val="dk1"/>
                </a:solidFill>
              </a:rPr>
              <a:t>AKA Real Estate Investment Analysis </a:t>
            </a:r>
            <a:endParaRPr sz="1500">
              <a:solidFill>
                <a:schemeClr val="dk1"/>
              </a:solidFill>
            </a:endParaRPr>
          </a:p>
          <a:p>
            <a:pPr indent="0" lvl="0" marL="0" rtl="0" algn="l">
              <a:spcBef>
                <a:spcPts val="0"/>
              </a:spcBef>
              <a:spcAft>
                <a:spcPts val="0"/>
              </a:spcAft>
              <a:buNone/>
            </a:pPr>
            <a:r>
              <a:rPr lang="en" sz="1500">
                <a:solidFill>
                  <a:schemeClr val="dk1"/>
                </a:solidFill>
              </a:rPr>
              <a:t>AKA Financial Modeling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Regardless of what you call it, its an important tool in Real Estate investing.  </a:t>
            </a:r>
            <a:endParaRPr sz="15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b3412c4dae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b3412c4dae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Current Estimated Monthly Proceeds = $1150/Month - $500 is less than half  - The balance you save towards expenses.  </a:t>
            </a:r>
            <a:endParaRPr>
              <a:solidFill>
                <a:schemeClr val="dk1"/>
              </a:solidFill>
            </a:endParaRPr>
          </a:p>
          <a:p>
            <a:pPr indent="0" lvl="0" marL="0" rtl="0" algn="l">
              <a:spcBef>
                <a:spcPts val="0"/>
              </a:spcBef>
              <a:spcAft>
                <a:spcPts val="0"/>
              </a:spcAft>
              <a:buNone/>
            </a:pPr>
            <a:r>
              <a:rPr lang="en">
                <a:solidFill>
                  <a:schemeClr val="dk1"/>
                </a:solidFill>
              </a:rPr>
              <a:t>$500/Month additional payment reduces your loan by 11 years and 6 Months</a:t>
            </a:r>
            <a:endParaRPr>
              <a:solidFill>
                <a:schemeClr val="dk1"/>
              </a:solidFill>
            </a:endParaRPr>
          </a:p>
          <a:p>
            <a:pPr indent="0" lvl="0" marL="0" rtl="0" algn="l">
              <a:spcBef>
                <a:spcPts val="0"/>
              </a:spcBef>
              <a:spcAft>
                <a:spcPts val="0"/>
              </a:spcAft>
              <a:buNone/>
            </a:pPr>
            <a:r>
              <a:rPr lang="en">
                <a:solidFill>
                  <a:schemeClr val="dk1"/>
                </a:solidFill>
              </a:rPr>
              <a:t>Or about the time it takes to raise a tween…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b3412c4dae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b3412c4dae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Assuming nothing changes with the variables (Income or Expense), </a:t>
            </a:r>
            <a:endParaRPr>
              <a:solidFill>
                <a:schemeClr val="dk1"/>
              </a:solidFill>
            </a:endParaRPr>
          </a:p>
          <a:p>
            <a:pPr indent="0" lvl="0" marL="0" rtl="0" algn="l">
              <a:spcBef>
                <a:spcPts val="0"/>
              </a:spcBef>
              <a:spcAft>
                <a:spcPts val="0"/>
              </a:spcAft>
              <a:buNone/>
            </a:pPr>
            <a:r>
              <a:rPr lang="en">
                <a:solidFill>
                  <a:schemeClr val="dk1"/>
                </a:solidFill>
              </a:rPr>
              <a:t>you supplement your future income earning annually by $31K because you have paid off the Mortgage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 if you moved up in the company and now make $70,000 / Year - your total annual income will be 6 Figures!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And if you followed my advice, you would have saved over $100,000 Dollars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Plus over $90,0000 in Interest by paying loan early.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b3412c4dae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b3412c4dae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And if you followed my advice, you would have saved over $100,000 Dollars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Plus over $90,0000 in Interest by paying loan early.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b3412c4dae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b3412c4dae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But let’s be honest, Rents will increase and you will be making more money and now you have an asset that is likely worth more also.  So you could increase your net worth significantly and use the equity to buy other properties in a short amount of time!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is called a cash flow projection. Which looks at how rents will increase and expenses and you can model what 1 year, 5 Years, or 20 Years might look like and project when you may have a major capital improvement need.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Which for this property the HVAC may need to be replaced </a:t>
            </a:r>
            <a:endParaRPr>
              <a:solidFill>
                <a:schemeClr val="dk1"/>
              </a:solidFill>
            </a:endParaRPr>
          </a:p>
          <a:p>
            <a:pPr indent="0" lvl="0" marL="0" rtl="0" algn="l">
              <a:spcBef>
                <a:spcPts val="0"/>
              </a:spcBef>
              <a:spcAft>
                <a:spcPts val="0"/>
              </a:spcAft>
              <a:buNone/>
            </a:pPr>
            <a:r>
              <a:rPr lang="en">
                <a:solidFill>
                  <a:schemeClr val="dk1"/>
                </a:solidFill>
              </a:rPr>
              <a:t>in the first 5 years - but the roof, siding, and decks should last us at least 20 with them being new.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Always prepare for the unexpected!  But also, at the end of Year 5, Inow have 20% equity.  I could refinance, and possibly tap into some of that equity to buy my next property because I like it so much!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3412c4dae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b3412c4dae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a:t>
            </a:r>
            <a:r>
              <a:rPr lang="en">
                <a:solidFill>
                  <a:schemeClr val="dk1"/>
                </a:solidFill>
              </a:rPr>
              <a:t> value of the property will likely increase over time, so you may have an asset you bought for $325,000  - let’s assume its worth $425,000 in 18 Years   (It could be more)  And over the 18.5 Years, </a:t>
            </a:r>
            <a:r>
              <a:rPr b="1" lang="en">
                <a:solidFill>
                  <a:schemeClr val="dk1"/>
                </a:solidFill>
              </a:rPr>
              <a:t>you saved (hopefully)</a:t>
            </a:r>
            <a:r>
              <a:rPr lang="en">
                <a:solidFill>
                  <a:schemeClr val="dk1"/>
                </a:solidFill>
              </a:rPr>
              <a:t> or earned $100,000 +/-    (1150 - 500 = $7800 x 18.5 Years) </a:t>
            </a:r>
            <a:endParaRPr>
              <a:solidFill>
                <a:schemeClr val="dk1"/>
              </a:solidFill>
            </a:endParaRPr>
          </a:p>
          <a:p>
            <a:pPr indent="0" lvl="0" marL="0" rtl="0" algn="l">
              <a:spcBef>
                <a:spcPts val="0"/>
              </a:spcBef>
              <a:spcAft>
                <a:spcPts val="0"/>
              </a:spcAft>
              <a:buNone/>
            </a:pPr>
            <a:r>
              <a:rPr b="1" lang="en">
                <a:solidFill>
                  <a:schemeClr val="dk1"/>
                </a:solidFill>
              </a:rPr>
              <a:t>Making your total net worth increase over a half of million dollars! </a:t>
            </a:r>
            <a:r>
              <a:rPr b="1" lang="en" u="sng">
                <a:solidFill>
                  <a:schemeClr val="dk1"/>
                </a:solidFill>
              </a:rPr>
              <a:t> Cash Liquidity </a:t>
            </a:r>
            <a:r>
              <a:rPr b="1" lang="en">
                <a:solidFill>
                  <a:schemeClr val="dk1"/>
                </a:solidFill>
              </a:rPr>
              <a:t> </a:t>
            </a:r>
            <a:endParaRPr b="1">
              <a:solidFill>
                <a:schemeClr val="dk1"/>
              </a:solidFill>
            </a:endParaRPr>
          </a:p>
          <a:p>
            <a:pPr indent="0" lvl="0" marL="0" rtl="0" algn="l">
              <a:spcBef>
                <a:spcPts val="0"/>
              </a:spcBef>
              <a:spcAft>
                <a:spcPts val="0"/>
              </a:spcAft>
              <a:buNone/>
            </a:pPr>
            <a:r>
              <a:rPr lang="en">
                <a:solidFill>
                  <a:schemeClr val="dk1"/>
                </a:solidFill>
              </a:rPr>
              <a:t>You can borrow against this and more!  </a:t>
            </a:r>
            <a:endParaRPr>
              <a:solidFill>
                <a:schemeClr val="dk1"/>
              </a:solidFill>
            </a:endParaRPr>
          </a:p>
          <a:p>
            <a:pPr indent="0" lvl="0" marL="0" rtl="0" algn="l">
              <a:spcBef>
                <a:spcPts val="0"/>
              </a:spcBef>
              <a:spcAft>
                <a:spcPts val="0"/>
              </a:spcAft>
              <a:buNone/>
            </a:pPr>
            <a:r>
              <a:rPr lang="en">
                <a:solidFill>
                  <a:schemeClr val="dk1"/>
                </a:solidFill>
              </a:rPr>
              <a:t>And now that the mortgage is paid off, you can start taking vacations and distributions without worry.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But let’s be honest, Rents will increase and you will be making more money and now you have an asset that is likely worth more also.  So you could increase your net worth significantly and use the equity to buy other properties in a short amount of time! </a:t>
            </a:r>
            <a:endParaRPr sz="140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b3412c4dae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b3412c4dae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But here is the real goals.</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lphaUcPeriod"/>
            </a:pPr>
            <a:r>
              <a:rPr lang="en">
                <a:solidFill>
                  <a:schemeClr val="dk1"/>
                </a:solidFill>
              </a:rPr>
              <a:t>You control your financial security and future - not relying on employers</a:t>
            </a:r>
            <a:endParaRPr>
              <a:solidFill>
                <a:schemeClr val="dk1"/>
              </a:solidFill>
            </a:endParaRPr>
          </a:p>
          <a:p>
            <a:pPr indent="-298450" lvl="0" marL="457200" rtl="0" algn="l">
              <a:spcBef>
                <a:spcPts val="0"/>
              </a:spcBef>
              <a:spcAft>
                <a:spcPts val="0"/>
              </a:spcAft>
              <a:buClr>
                <a:schemeClr val="dk1"/>
              </a:buClr>
              <a:buSzPts val="1100"/>
              <a:buAutoNum type="alphaUcPeriod"/>
            </a:pPr>
            <a:r>
              <a:rPr lang="en">
                <a:solidFill>
                  <a:schemeClr val="dk1"/>
                </a:solidFill>
              </a:rPr>
              <a:t>If you decide to raise a family, you can use this to help pay for college </a:t>
            </a:r>
            <a:endParaRPr>
              <a:solidFill>
                <a:schemeClr val="dk1"/>
              </a:solidFill>
            </a:endParaRPr>
          </a:p>
          <a:p>
            <a:pPr indent="-298450" lvl="0" marL="457200" rtl="0" algn="l">
              <a:spcBef>
                <a:spcPts val="0"/>
              </a:spcBef>
              <a:spcAft>
                <a:spcPts val="0"/>
              </a:spcAft>
              <a:buClr>
                <a:schemeClr val="dk1"/>
              </a:buClr>
              <a:buSzPts val="1100"/>
              <a:buAutoNum type="alphaUcPeriod"/>
            </a:pPr>
            <a:r>
              <a:rPr lang="en">
                <a:solidFill>
                  <a:schemeClr val="dk1"/>
                </a:solidFill>
              </a:rPr>
              <a:t>You can retire early!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b3412c4dae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b3412c4dae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But here is the real goals.</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lphaUcPeriod"/>
            </a:pPr>
            <a:r>
              <a:rPr lang="en">
                <a:solidFill>
                  <a:schemeClr val="dk1"/>
                </a:solidFill>
              </a:rPr>
              <a:t>You control your financial security and future - not relying on employers</a:t>
            </a:r>
            <a:endParaRPr>
              <a:solidFill>
                <a:schemeClr val="dk1"/>
              </a:solidFill>
            </a:endParaRPr>
          </a:p>
          <a:p>
            <a:pPr indent="-298450" lvl="0" marL="457200" rtl="0" algn="l">
              <a:spcBef>
                <a:spcPts val="0"/>
              </a:spcBef>
              <a:spcAft>
                <a:spcPts val="0"/>
              </a:spcAft>
              <a:buClr>
                <a:schemeClr val="dk1"/>
              </a:buClr>
              <a:buSzPts val="1100"/>
              <a:buAutoNum type="alphaUcPeriod"/>
            </a:pPr>
            <a:r>
              <a:rPr lang="en">
                <a:solidFill>
                  <a:schemeClr val="dk1"/>
                </a:solidFill>
              </a:rPr>
              <a:t>If you decide to raise a family, you can use this to help pay for college </a:t>
            </a:r>
            <a:endParaRPr>
              <a:solidFill>
                <a:schemeClr val="dk1"/>
              </a:solidFill>
            </a:endParaRPr>
          </a:p>
          <a:p>
            <a:pPr indent="-298450" lvl="0" marL="457200" rtl="0" algn="l">
              <a:spcBef>
                <a:spcPts val="0"/>
              </a:spcBef>
              <a:spcAft>
                <a:spcPts val="0"/>
              </a:spcAft>
              <a:buClr>
                <a:schemeClr val="dk1"/>
              </a:buClr>
              <a:buSzPts val="1100"/>
              <a:buAutoNum type="alphaUcPeriod"/>
            </a:pPr>
            <a:r>
              <a:rPr lang="en">
                <a:solidFill>
                  <a:schemeClr val="dk1"/>
                </a:solidFill>
              </a:rPr>
              <a:t>You can retire early!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b38e35864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b38e35864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2002 - Started in Property Management, Metropolis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2005 - Obtained Real Estate License, Anagnost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2008 - Worked on largest development project during recession, Elliot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2014 - Began working for fast growth tech start - up Dyn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2017 - Concord Hospital &amp; BAE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2018 - Started Chhom Group - Keep my Commissions - Never planned to have agents working under me </a:t>
            </a:r>
            <a:endParaRPr sz="1400">
              <a:solidFill>
                <a:schemeClr val="dk1"/>
              </a:solidFill>
            </a:endParaRPr>
          </a:p>
          <a:p>
            <a:pPr indent="0" lvl="0" marL="0" rtl="0" algn="l">
              <a:spcBef>
                <a:spcPts val="0"/>
              </a:spcBef>
              <a:spcAft>
                <a:spcPts val="0"/>
              </a:spcAft>
              <a:buNone/>
            </a:pPr>
            <a:r>
              <a:rPr lang="en" sz="1400">
                <a:solidFill>
                  <a:schemeClr val="dk1"/>
                </a:solidFill>
              </a:rPr>
              <a:t>2019 - Spearheaded The Factory on Willow - Life Goal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2020 - Started working for myself, providing consulting and real estate services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b3412c4dae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b3412c4dae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Can be done for any size or type of real estate, including single family homes, but are more often seen with Multi-family or commercial properties.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3412c4da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3412c4da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Yes - You can google “Real Estate Pro-Forma” and find all sorts of templates and examples all over the internet.  But unless you understand what it is you need to calculate, then you run the risk of making errors.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presentation, I will provide you the basics of a building a pro-forma using a 2 family property that was recently sold in manchester, NH as an example.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3412c4dae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3412c4dae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Bits and Pieces you need to build a proforma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3412c4dae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3412c4da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Investment Properties will often require 5% down as a MINIMUM. Every lender has different requirements but you will need to plan to have some cash available for your down payment. Some people get investors to contribute towards the equity and then they share the profits, but in this analysis we are focusing on a “first time investor”.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b3412c4dae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b3412c4dae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Rents - What is the property currently receiving in rent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Potential Rents - What is the market getting for rents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long are the leases in place, if any.  If Rents are below market, you will want to increase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Who pays what utilities or services </a:t>
            </a:r>
            <a:endParaRPr/>
          </a:p>
          <a:p>
            <a:pPr indent="-298450" lvl="0" marL="457200" rtl="0" algn="l">
              <a:spcBef>
                <a:spcPts val="0"/>
              </a:spcBef>
              <a:spcAft>
                <a:spcPts val="0"/>
              </a:spcAft>
              <a:buSzPts val="1100"/>
              <a:buChar char="-"/>
            </a:pPr>
            <a:r>
              <a:rPr lang="en"/>
              <a:t>Water </a:t>
            </a:r>
            <a:endParaRPr/>
          </a:p>
          <a:p>
            <a:pPr indent="-298450" lvl="0" marL="457200" rtl="0" algn="l">
              <a:spcBef>
                <a:spcPts val="0"/>
              </a:spcBef>
              <a:spcAft>
                <a:spcPts val="0"/>
              </a:spcAft>
              <a:buSzPts val="1100"/>
              <a:buChar char="-"/>
            </a:pPr>
            <a:r>
              <a:rPr lang="en"/>
              <a:t>Sewer</a:t>
            </a:r>
            <a:endParaRPr/>
          </a:p>
          <a:p>
            <a:pPr indent="-298450" lvl="0" marL="457200" rtl="0" algn="l">
              <a:spcBef>
                <a:spcPts val="0"/>
              </a:spcBef>
              <a:spcAft>
                <a:spcPts val="0"/>
              </a:spcAft>
              <a:buSzPts val="1100"/>
              <a:buChar char="-"/>
            </a:pPr>
            <a:r>
              <a:rPr lang="en"/>
              <a:t>Trash </a:t>
            </a:r>
            <a:endParaRPr/>
          </a:p>
          <a:p>
            <a:pPr indent="-298450" lvl="0" marL="457200" rtl="0" algn="l">
              <a:spcBef>
                <a:spcPts val="0"/>
              </a:spcBef>
              <a:spcAft>
                <a:spcPts val="0"/>
              </a:spcAft>
              <a:buSzPts val="1100"/>
              <a:buChar char="-"/>
            </a:pPr>
            <a:r>
              <a:rPr lang="en"/>
              <a:t>Snow Removal</a:t>
            </a:r>
            <a:endParaRPr/>
          </a:p>
          <a:p>
            <a:pPr indent="-298450" lvl="0" marL="457200" rtl="0" algn="l">
              <a:spcBef>
                <a:spcPts val="0"/>
              </a:spcBef>
              <a:spcAft>
                <a:spcPts val="0"/>
              </a:spcAft>
              <a:buSzPts val="1100"/>
              <a:buChar char="-"/>
            </a:pPr>
            <a:r>
              <a:rPr lang="en"/>
              <a:t>Landscaping / Grass Cutting</a:t>
            </a:r>
            <a:endParaRPr/>
          </a:p>
          <a:p>
            <a:pPr indent="-298450" lvl="0" marL="457200" rtl="0" algn="l">
              <a:spcBef>
                <a:spcPts val="0"/>
              </a:spcBef>
              <a:spcAft>
                <a:spcPts val="0"/>
              </a:spcAft>
              <a:buSzPts val="1100"/>
              <a:buChar char="-"/>
            </a:pPr>
            <a:r>
              <a:rPr lang="en"/>
              <a:t>Electric</a:t>
            </a:r>
            <a:endParaRPr/>
          </a:p>
          <a:p>
            <a:pPr indent="-298450" lvl="0" marL="457200" rtl="0" algn="l">
              <a:spcBef>
                <a:spcPts val="0"/>
              </a:spcBef>
              <a:spcAft>
                <a:spcPts val="0"/>
              </a:spcAft>
              <a:buSzPts val="1100"/>
              <a:buChar char="-"/>
            </a:pPr>
            <a:r>
              <a:rPr lang="en"/>
              <a:t>Heat </a:t>
            </a:r>
            <a:endParaRPr/>
          </a:p>
          <a:p>
            <a:pPr indent="-298450" lvl="0" marL="457200" rtl="0" algn="l">
              <a:spcBef>
                <a:spcPts val="0"/>
              </a:spcBef>
              <a:spcAft>
                <a:spcPts val="0"/>
              </a:spcAft>
              <a:buSzPts val="1100"/>
              <a:buChar char="-"/>
            </a:pPr>
            <a:r>
              <a:rPr lang="en"/>
              <a:t>Hot Water </a:t>
            </a:r>
            <a:endParaRPr/>
          </a:p>
          <a:p>
            <a:pPr indent="-298450" lvl="0" marL="457200" rtl="0" algn="l">
              <a:spcBef>
                <a:spcPts val="0"/>
              </a:spcBef>
              <a:spcAft>
                <a:spcPts val="0"/>
              </a:spcAft>
              <a:buSzPts val="1100"/>
              <a:buChar char="-"/>
            </a:pPr>
            <a:r>
              <a:rPr lang="en"/>
              <a:t>Trash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 buy a property from a seller that uses a realtor, they are required to disclose all of this information.  </a:t>
            </a:r>
            <a:endParaRPr/>
          </a:p>
          <a:p>
            <a:pPr indent="-298450" lvl="0" marL="457200" rtl="0" algn="l">
              <a:spcBef>
                <a:spcPts val="0"/>
              </a:spcBef>
              <a:spcAft>
                <a:spcPts val="0"/>
              </a:spcAft>
              <a:buSzPts val="1100"/>
              <a:buChar char="-"/>
            </a:pPr>
            <a:r>
              <a:rPr lang="en"/>
              <a:t>Ask once, Verify twice </a:t>
            </a:r>
            <a:endParaRPr/>
          </a:p>
          <a:p>
            <a:pPr indent="-298450" lvl="0" marL="457200" rtl="0" algn="l">
              <a:spcBef>
                <a:spcPts val="0"/>
              </a:spcBef>
              <a:spcAft>
                <a:spcPts val="0"/>
              </a:spcAft>
              <a:buSzPts val="1100"/>
              <a:buChar char="-"/>
            </a:pPr>
            <a:r>
              <a:rPr lang="en"/>
              <a:t>You can call utility companies asking for historic figures </a:t>
            </a:r>
            <a:endParaRPr/>
          </a:p>
          <a:p>
            <a:pPr indent="-298450" lvl="0" marL="457200" rtl="0" algn="l">
              <a:spcBef>
                <a:spcPts val="0"/>
              </a:spcBef>
              <a:spcAft>
                <a:spcPts val="0"/>
              </a:spcAft>
              <a:buSzPts val="1100"/>
              <a:buChar char="-"/>
            </a:pPr>
            <a:r>
              <a:rPr lang="en"/>
              <a:t>Home Inspectors don’t catch everything - may want to call utility companies for meter information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3412c4da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3412c4da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Utilities</a:t>
            </a:r>
            <a:r>
              <a:rPr lang="en"/>
              <a:t> </a:t>
            </a:r>
            <a:endParaRPr/>
          </a:p>
          <a:p>
            <a:pPr indent="-298450" lvl="0" marL="457200" rtl="0" algn="l">
              <a:spcBef>
                <a:spcPts val="0"/>
              </a:spcBef>
              <a:spcAft>
                <a:spcPts val="0"/>
              </a:spcAft>
              <a:buSzPts val="1100"/>
              <a:buChar char="-"/>
            </a:pPr>
            <a:r>
              <a:rPr lang="en"/>
              <a:t>What is not paid by the tenants and the landlord needs to cover </a:t>
            </a:r>
            <a:endParaRPr/>
          </a:p>
          <a:p>
            <a:pPr indent="-298450" lvl="1" marL="914400" rtl="0" algn="l">
              <a:spcBef>
                <a:spcPts val="0"/>
              </a:spcBef>
              <a:spcAft>
                <a:spcPts val="0"/>
              </a:spcAft>
              <a:buSzPts val="1100"/>
              <a:buChar char="-"/>
            </a:pPr>
            <a:r>
              <a:rPr lang="en"/>
              <a:t>Exterior Lights </a:t>
            </a:r>
            <a:endParaRPr/>
          </a:p>
          <a:p>
            <a:pPr indent="-298450" lvl="1" marL="914400" rtl="0" algn="l">
              <a:spcBef>
                <a:spcPts val="0"/>
              </a:spcBef>
              <a:spcAft>
                <a:spcPts val="0"/>
              </a:spcAft>
              <a:buSzPts val="1100"/>
              <a:buChar char="-"/>
            </a:pPr>
            <a:r>
              <a:rPr lang="en"/>
              <a:t>Hallways  - Electric &amp; Heat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Routine </a:t>
            </a:r>
            <a:r>
              <a:rPr lang="en"/>
              <a:t>Maintenance</a:t>
            </a:r>
            <a:r>
              <a:rPr lang="en"/>
              <a:t> </a:t>
            </a:r>
            <a:endParaRPr/>
          </a:p>
          <a:p>
            <a:pPr indent="-298450" lvl="0" marL="457200" rtl="0" algn="l">
              <a:spcBef>
                <a:spcPts val="0"/>
              </a:spcBef>
              <a:spcAft>
                <a:spcPts val="0"/>
              </a:spcAft>
              <a:buSzPts val="1100"/>
              <a:buChar char="-"/>
            </a:pPr>
            <a:r>
              <a:rPr lang="en"/>
              <a:t>Landscaping - Grass Cutting, Plants, Tree Maintenance </a:t>
            </a:r>
            <a:endParaRPr/>
          </a:p>
          <a:p>
            <a:pPr indent="-298450" lvl="0" marL="457200" rtl="0" algn="l">
              <a:spcBef>
                <a:spcPts val="0"/>
              </a:spcBef>
              <a:spcAft>
                <a:spcPts val="0"/>
              </a:spcAft>
              <a:buSzPts val="1100"/>
              <a:buChar char="-"/>
            </a:pPr>
            <a:r>
              <a:rPr lang="en"/>
              <a:t>Snow Removal  - Stairs, Driveway, Sidewalks </a:t>
            </a:r>
            <a:endParaRPr/>
          </a:p>
          <a:p>
            <a:pPr indent="-298450" lvl="0" marL="457200" rtl="0" algn="l">
              <a:spcBef>
                <a:spcPts val="0"/>
              </a:spcBef>
              <a:spcAft>
                <a:spcPts val="0"/>
              </a:spcAft>
              <a:buSzPts val="1100"/>
              <a:buChar char="-"/>
            </a:pPr>
            <a:r>
              <a:rPr lang="en"/>
              <a:t>Painting </a:t>
            </a:r>
            <a:endParaRPr/>
          </a:p>
          <a:p>
            <a:pPr indent="-298450" lvl="0" marL="457200" rtl="0" algn="l">
              <a:spcBef>
                <a:spcPts val="0"/>
              </a:spcBef>
              <a:spcAft>
                <a:spcPts val="0"/>
              </a:spcAft>
              <a:buSzPts val="1100"/>
              <a:buChar char="-"/>
            </a:pPr>
            <a:r>
              <a:rPr lang="en"/>
              <a:t>Cleaning / Vacumning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Taxes </a:t>
            </a:r>
            <a:endParaRPr/>
          </a:p>
          <a:p>
            <a:pPr indent="-298450" lvl="0" marL="457200" rtl="0" algn="l">
              <a:spcBef>
                <a:spcPts val="0"/>
              </a:spcBef>
              <a:spcAft>
                <a:spcPts val="0"/>
              </a:spcAft>
              <a:buSzPts val="1100"/>
              <a:buChar char="-"/>
            </a:pPr>
            <a:r>
              <a:rPr lang="en"/>
              <a:t>Real Estate - in Manchester, 2x Year, 6 Months </a:t>
            </a:r>
            <a:endParaRPr/>
          </a:p>
          <a:p>
            <a:pPr indent="-298450" lvl="1" marL="914400" rtl="0" algn="l">
              <a:spcBef>
                <a:spcPts val="0"/>
              </a:spcBef>
              <a:spcAft>
                <a:spcPts val="0"/>
              </a:spcAft>
              <a:buSzPts val="1100"/>
              <a:buChar char="-"/>
            </a:pPr>
            <a:r>
              <a:rPr lang="en"/>
              <a:t>Might be included in your mortgage payment </a:t>
            </a:r>
            <a:endParaRPr/>
          </a:p>
          <a:p>
            <a:pPr indent="-298450" lvl="0" marL="457200" rtl="0" algn="l">
              <a:spcBef>
                <a:spcPts val="0"/>
              </a:spcBef>
              <a:spcAft>
                <a:spcPts val="0"/>
              </a:spcAft>
              <a:buSzPts val="1100"/>
              <a:buChar char="-"/>
            </a:pPr>
            <a:r>
              <a:rPr lang="en"/>
              <a:t>Business Profits Tax </a:t>
            </a:r>
            <a:endParaRPr/>
          </a:p>
          <a:p>
            <a:pPr indent="-298450" lvl="1" marL="914400" rtl="0" algn="l">
              <a:spcBef>
                <a:spcPts val="0"/>
              </a:spcBef>
              <a:spcAft>
                <a:spcPts val="0"/>
              </a:spcAft>
              <a:buSzPts val="1100"/>
              <a:buChar char="-"/>
            </a:pPr>
            <a:r>
              <a:rPr lang="en"/>
              <a:t>If owning for investment vs. Owner occupied </a:t>
            </a:r>
            <a:endParaRPr/>
          </a:p>
          <a:p>
            <a:pPr indent="-298450" lvl="1" marL="914400" rtl="0" algn="l">
              <a:spcBef>
                <a:spcPts val="0"/>
              </a:spcBef>
              <a:spcAft>
                <a:spcPts val="0"/>
              </a:spcAft>
              <a:buSzPts val="1100"/>
              <a:buChar char="-"/>
            </a:pPr>
            <a:r>
              <a:rPr lang="en"/>
              <a:t>7.5% - Income from conducting business activity within the state. - I always us 10% to be safe </a:t>
            </a:r>
            <a:endParaRPr/>
          </a:p>
          <a:p>
            <a:pPr indent="-298450" lvl="1" marL="914400" rtl="0" algn="l">
              <a:spcBef>
                <a:spcPts val="0"/>
              </a:spcBef>
              <a:spcAft>
                <a:spcPts val="0"/>
              </a:spcAft>
              <a:buSzPts val="1100"/>
              <a:buChar char="-"/>
            </a:pPr>
            <a:r>
              <a:rPr lang="en" sz="900">
                <a:solidFill>
                  <a:schemeClr val="dk1"/>
                </a:solidFill>
                <a:highlight>
                  <a:srgbClr val="FFFFFF"/>
                </a:highlight>
                <a:latin typeface="Verdana"/>
                <a:ea typeface="Verdana"/>
                <a:cs typeface="Verdana"/>
                <a:sym typeface="Verdana"/>
              </a:rPr>
              <a:t>Every business organization with gross business income from all business activities of more than $50,000 must file a BPT return.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Like they say in Big Brother - expect the unexpected </a:t>
            </a:r>
            <a:endParaRPr/>
          </a:p>
          <a:p>
            <a:pPr indent="-298450" lvl="0" marL="457200" rtl="0" algn="l">
              <a:spcBef>
                <a:spcPts val="0"/>
              </a:spcBef>
              <a:spcAft>
                <a:spcPts val="0"/>
              </a:spcAft>
              <a:buSzPts val="1100"/>
              <a:buChar char="-"/>
            </a:pPr>
            <a:r>
              <a:rPr lang="en"/>
              <a:t>Toilet Leaks </a:t>
            </a:r>
            <a:endParaRPr/>
          </a:p>
          <a:p>
            <a:pPr indent="-298450" lvl="0" marL="457200" rtl="0" algn="l">
              <a:spcBef>
                <a:spcPts val="0"/>
              </a:spcBef>
              <a:spcAft>
                <a:spcPts val="0"/>
              </a:spcAft>
              <a:buSzPts val="1100"/>
              <a:buChar char="-"/>
            </a:pPr>
            <a:r>
              <a:rPr lang="en"/>
              <a:t>No Heat </a:t>
            </a:r>
            <a:endParaRPr/>
          </a:p>
          <a:p>
            <a:pPr indent="-298450" lvl="0" marL="457200" rtl="0" algn="l">
              <a:spcBef>
                <a:spcPts val="0"/>
              </a:spcBef>
              <a:spcAft>
                <a:spcPts val="0"/>
              </a:spcAft>
              <a:buSzPts val="1100"/>
              <a:buChar char="-"/>
            </a:pPr>
            <a:r>
              <a:rPr lang="en"/>
              <a:t>Broken Windows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that’s why you want Insurance - for the big things. </a:t>
            </a:r>
            <a:endParaRPr/>
          </a:p>
          <a:p>
            <a:pPr indent="-298450" lvl="0" marL="457200" rtl="0" algn="l">
              <a:spcBef>
                <a:spcPts val="0"/>
              </a:spcBef>
              <a:spcAft>
                <a:spcPts val="0"/>
              </a:spcAft>
              <a:buSzPts val="1100"/>
              <a:buChar char="-"/>
            </a:pPr>
            <a:r>
              <a:rPr lang="en"/>
              <a:t>Don’t forget the deductible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9D9D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0.jpg"/><Relationship Id="rId5" Type="http://schemas.openxmlformats.org/officeDocument/2006/relationships/hyperlink" Target="http://www.chhomgroup.com" TargetMode="External"/><Relationship Id="rId6" Type="http://schemas.openxmlformats.org/officeDocument/2006/relationships/hyperlink" Target="mailto:Amy@ChhomGroup.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8.png"/><Relationship Id="rId4" Type="http://schemas.openxmlformats.org/officeDocument/2006/relationships/image" Target="../media/image10.jpg"/><Relationship Id="rId5" Type="http://schemas.openxmlformats.org/officeDocument/2006/relationships/hyperlink" Target="http://www.chhomgroup.com" TargetMode="External"/><Relationship Id="rId6" Type="http://schemas.openxmlformats.org/officeDocument/2006/relationships/hyperlink" Target="mailto:Amy@ChhomGrou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37200" y="1064550"/>
            <a:ext cx="3532225" cy="2486600"/>
          </a:xfrm>
          <a:prstGeom prst="rect">
            <a:avLst/>
          </a:prstGeom>
          <a:noFill/>
          <a:ln>
            <a:noFill/>
          </a:ln>
        </p:spPr>
      </p:pic>
      <p:sp>
        <p:nvSpPr>
          <p:cNvPr id="55" name="Google Shape;55;p13"/>
          <p:cNvSpPr txBox="1"/>
          <p:nvPr/>
        </p:nvSpPr>
        <p:spPr>
          <a:xfrm>
            <a:off x="4269425" y="1064550"/>
            <a:ext cx="4303200" cy="28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900">
                <a:latin typeface="Oswald"/>
                <a:ea typeface="Oswald"/>
                <a:cs typeface="Oswald"/>
                <a:sym typeface="Oswald"/>
              </a:rPr>
              <a:t>LUNCH &amp; LEARN</a:t>
            </a:r>
            <a:endParaRPr sz="2900">
              <a:latin typeface="Oswald"/>
              <a:ea typeface="Oswald"/>
              <a:cs typeface="Oswald"/>
              <a:sym typeface="Oswald"/>
            </a:endParaRPr>
          </a:p>
          <a:p>
            <a:pPr indent="0" lvl="0" marL="0" rtl="0" algn="ctr">
              <a:spcBef>
                <a:spcPts val="0"/>
              </a:spcBef>
              <a:spcAft>
                <a:spcPts val="0"/>
              </a:spcAft>
              <a:buNone/>
            </a:pPr>
            <a:r>
              <a:t/>
            </a:r>
            <a:endParaRPr sz="2700"/>
          </a:p>
          <a:p>
            <a:pPr indent="0" lvl="0" marL="0" rtl="0" algn="ctr">
              <a:spcBef>
                <a:spcPts val="0"/>
              </a:spcBef>
              <a:spcAft>
                <a:spcPts val="0"/>
              </a:spcAft>
              <a:buNone/>
            </a:pPr>
            <a:r>
              <a:rPr lang="en" sz="2100"/>
              <a:t>Tuesday, Jan 5th, 2021</a:t>
            </a:r>
            <a:endParaRPr sz="2100"/>
          </a:p>
          <a:p>
            <a:pPr indent="0" lvl="0" marL="0" rtl="0" algn="ctr">
              <a:spcBef>
                <a:spcPts val="0"/>
              </a:spcBef>
              <a:spcAft>
                <a:spcPts val="0"/>
              </a:spcAft>
              <a:buNone/>
            </a:pPr>
            <a:r>
              <a:t/>
            </a:r>
            <a:endParaRPr sz="2700"/>
          </a:p>
          <a:p>
            <a:pPr indent="0" lvl="0" marL="0" rtl="0" algn="ctr">
              <a:spcBef>
                <a:spcPts val="0"/>
              </a:spcBef>
              <a:spcAft>
                <a:spcPts val="0"/>
              </a:spcAft>
              <a:buNone/>
            </a:pPr>
            <a:r>
              <a:rPr lang="en" sz="2700"/>
              <a:t>How to Build a Simple Real Estate Proforma </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nvSpPr>
        <p:spPr>
          <a:xfrm>
            <a:off x="2102975" y="321475"/>
            <a:ext cx="4714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The Big Stuff </a:t>
            </a:r>
            <a:endParaRPr sz="4100">
              <a:latin typeface="Pacifico"/>
              <a:ea typeface="Pacifico"/>
              <a:cs typeface="Pacifico"/>
              <a:sym typeface="Pacifico"/>
            </a:endParaRPr>
          </a:p>
        </p:txBody>
      </p:sp>
      <p:sp>
        <p:nvSpPr>
          <p:cNvPr id="108" name="Google Shape;108;p22"/>
          <p:cNvSpPr txBox="1"/>
          <p:nvPr/>
        </p:nvSpPr>
        <p:spPr>
          <a:xfrm>
            <a:off x="4554150" y="1486800"/>
            <a:ext cx="4018500" cy="27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Capital Repairs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aka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Large Dollar Items </a:t>
            </a:r>
            <a:endParaRPr sz="2200">
              <a:latin typeface="Lato"/>
              <a:ea typeface="Lato"/>
              <a:cs typeface="Lato"/>
              <a:sym typeface="Lato"/>
            </a:endParaRPr>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a:p>
        </p:txBody>
      </p:sp>
      <p:pic>
        <p:nvPicPr>
          <p:cNvPr id="109" name="Google Shape;109;p22"/>
          <p:cNvPicPr preferRelativeResize="0"/>
          <p:nvPr/>
        </p:nvPicPr>
        <p:blipFill>
          <a:blip r:embed="rId3">
            <a:alphaModFix/>
          </a:blip>
          <a:stretch>
            <a:fillRect/>
          </a:stretch>
        </p:blipFill>
        <p:spPr>
          <a:xfrm>
            <a:off x="500650" y="1580700"/>
            <a:ext cx="3490924" cy="26531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nvSpPr>
        <p:spPr>
          <a:xfrm>
            <a:off x="1245700" y="321475"/>
            <a:ext cx="67377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4100">
              <a:latin typeface="Pacifico"/>
              <a:ea typeface="Pacifico"/>
              <a:cs typeface="Pacifico"/>
              <a:sym typeface="Pacifico"/>
            </a:endParaRPr>
          </a:p>
        </p:txBody>
      </p:sp>
      <p:pic>
        <p:nvPicPr>
          <p:cNvPr id="115" name="Google Shape;115;p23"/>
          <p:cNvPicPr preferRelativeResize="0"/>
          <p:nvPr/>
        </p:nvPicPr>
        <p:blipFill>
          <a:blip r:embed="rId3">
            <a:alphaModFix/>
          </a:blip>
          <a:stretch>
            <a:fillRect/>
          </a:stretch>
        </p:blipFill>
        <p:spPr>
          <a:xfrm>
            <a:off x="0" y="0"/>
            <a:ext cx="9144000"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nvSpPr>
        <p:spPr>
          <a:xfrm>
            <a:off x="2102975" y="321475"/>
            <a:ext cx="4714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Example Property</a:t>
            </a:r>
            <a:endParaRPr sz="4100">
              <a:latin typeface="Pacifico"/>
              <a:ea typeface="Pacifico"/>
              <a:cs typeface="Pacifico"/>
              <a:sym typeface="Pacifico"/>
            </a:endParaRPr>
          </a:p>
        </p:txBody>
      </p:sp>
      <p:pic>
        <p:nvPicPr>
          <p:cNvPr id="121" name="Google Shape;121;p24"/>
          <p:cNvPicPr preferRelativeResize="0"/>
          <p:nvPr/>
        </p:nvPicPr>
        <p:blipFill>
          <a:blip r:embed="rId3">
            <a:alphaModFix/>
          </a:blip>
          <a:stretch>
            <a:fillRect/>
          </a:stretch>
        </p:blipFill>
        <p:spPr>
          <a:xfrm>
            <a:off x="232750" y="1250875"/>
            <a:ext cx="5208489" cy="3472326"/>
          </a:xfrm>
          <a:prstGeom prst="rect">
            <a:avLst/>
          </a:prstGeom>
          <a:noFill/>
          <a:ln>
            <a:noFill/>
          </a:ln>
        </p:spPr>
      </p:pic>
      <p:sp>
        <p:nvSpPr>
          <p:cNvPr id="122" name="Google Shape;122;p24"/>
          <p:cNvSpPr txBox="1"/>
          <p:nvPr/>
        </p:nvSpPr>
        <p:spPr>
          <a:xfrm>
            <a:off x="5692700" y="1125125"/>
            <a:ext cx="3214800" cy="33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2 Family Property  - Manchester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2 Bedroom, 1 Bath each unit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Renovated Bathrooms - Tile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New Roof, New Siding, New Decks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Oversized Garage - 2 Car + Storage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Separately Metered Electric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Single Boiler Heat / Hot Water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Partially Finished Basement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Public Water/ Public Sewer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Building The Proforma </a:t>
            </a:r>
            <a:endParaRPr sz="4100">
              <a:latin typeface="Pacifico"/>
              <a:ea typeface="Pacifico"/>
              <a:cs typeface="Pacifico"/>
              <a:sym typeface="Pacifico"/>
            </a:endParaRPr>
          </a:p>
        </p:txBody>
      </p:sp>
      <p:graphicFrame>
        <p:nvGraphicFramePr>
          <p:cNvPr id="128" name="Google Shape;128;p25"/>
          <p:cNvGraphicFramePr/>
          <p:nvPr/>
        </p:nvGraphicFramePr>
        <p:xfrm>
          <a:off x="1456750" y="1630850"/>
          <a:ext cx="3000000" cy="3000000"/>
        </p:xfrm>
        <a:graphic>
          <a:graphicData uri="http://schemas.openxmlformats.org/drawingml/2006/table">
            <a:tbl>
              <a:tblPr>
                <a:noFill/>
                <a:tableStyleId>{C9A9C694-0371-4052-AE75-BF607EA358C8}</a:tableStyleId>
              </a:tblPr>
              <a:tblGrid>
                <a:gridCol w="1066800"/>
                <a:gridCol w="1257300"/>
                <a:gridCol w="1114425"/>
                <a:gridCol w="1314450"/>
                <a:gridCol w="1009650"/>
              </a:tblGrid>
              <a:tr h="200025">
                <a:tc>
                  <a:txBody>
                    <a:bodyPr/>
                    <a:lstStyle/>
                    <a:p>
                      <a:pPr indent="0" lvl="0" marL="0" rtl="0" algn="l">
                        <a:lnSpc>
                          <a:spcPct val="115000"/>
                        </a:lnSpc>
                        <a:spcBef>
                          <a:spcPts val="0"/>
                        </a:spcBef>
                        <a:spcAft>
                          <a:spcPts val="0"/>
                        </a:spcAft>
                        <a:buNone/>
                      </a:pPr>
                      <a:r>
                        <a:rPr lang="en" sz="1000"/>
                        <a:t>Down payment</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Purchase Price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Mortgage Amount</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Interest Rate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Years/Months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5.00%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$325,000.00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$308,750.00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4.00%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30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002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$1,474.02</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0.00333</a:t>
                      </a:r>
                      <a:endParaRPr sz="1000"/>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360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Monthly PITI</a:t>
                      </a:r>
                      <a:endParaRPr sz="1000"/>
                    </a:p>
                  </a:txBody>
                  <a:tcPr marT="19050" marB="19050"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$984.10</a:t>
                      </a:r>
                      <a:endParaRPr sz="1000"/>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$489.92</a:t>
                      </a:r>
                      <a:endParaRPr sz="1000"/>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Interest</a:t>
                      </a:r>
                      <a:endParaRPr sz="1000"/>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Principal</a:t>
                      </a:r>
                      <a:endParaRPr sz="1000"/>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graphicFrame>
        <p:nvGraphicFramePr>
          <p:cNvPr id="129" name="Google Shape;129;p25"/>
          <p:cNvGraphicFramePr/>
          <p:nvPr/>
        </p:nvGraphicFramePr>
        <p:xfrm>
          <a:off x="1456750" y="3233125"/>
          <a:ext cx="3000000" cy="3000000"/>
        </p:xfrm>
        <a:graphic>
          <a:graphicData uri="http://schemas.openxmlformats.org/drawingml/2006/table">
            <a:tbl>
              <a:tblPr>
                <a:noFill/>
                <a:tableStyleId>{C9A9C694-0371-4052-AE75-BF607EA358C8}</a:tableStyleId>
              </a:tblPr>
              <a:tblGrid>
                <a:gridCol w="5360950"/>
                <a:gridCol w="1076500"/>
              </a:tblGrid>
              <a:tr h="671650">
                <a:tc>
                  <a:txBody>
                    <a:bodyPr/>
                    <a:lstStyle/>
                    <a:p>
                      <a:pPr indent="0" lvl="0" marL="0" rtl="0" algn="l">
                        <a:lnSpc>
                          <a:spcPct val="115000"/>
                        </a:lnSpc>
                        <a:spcBef>
                          <a:spcPts val="0"/>
                        </a:spcBef>
                        <a:spcAft>
                          <a:spcPts val="0"/>
                        </a:spcAft>
                        <a:buNone/>
                      </a:pPr>
                      <a:r>
                        <a:rPr lang="en" sz="1500"/>
                        <a:t>Total Down Payment Requirement Based on Purchase Price (against loan)</a:t>
                      </a:r>
                      <a:endParaRPr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t>$16,250</a:t>
                      </a:r>
                      <a:endParaRPr sz="15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Closing Costs</a:t>
            </a:r>
            <a:endParaRPr sz="4100">
              <a:latin typeface="Pacifico"/>
              <a:ea typeface="Pacifico"/>
              <a:cs typeface="Pacifico"/>
              <a:sym typeface="Pacifico"/>
            </a:endParaRPr>
          </a:p>
        </p:txBody>
      </p:sp>
      <p:graphicFrame>
        <p:nvGraphicFramePr>
          <p:cNvPr id="135" name="Google Shape;135;p26"/>
          <p:cNvGraphicFramePr/>
          <p:nvPr/>
        </p:nvGraphicFramePr>
        <p:xfrm>
          <a:off x="1978900" y="1366375"/>
          <a:ext cx="3000000" cy="3000000"/>
        </p:xfrm>
        <a:graphic>
          <a:graphicData uri="http://schemas.openxmlformats.org/drawingml/2006/table">
            <a:tbl>
              <a:tblPr>
                <a:noFill/>
                <a:tableStyleId>{C9A9C694-0371-4052-AE75-BF607EA358C8}</a:tableStyleId>
              </a:tblPr>
              <a:tblGrid>
                <a:gridCol w="2202500"/>
                <a:gridCol w="4257100"/>
              </a:tblGrid>
              <a:tr h="171450">
                <a:tc>
                  <a:txBody>
                    <a:bodyPr/>
                    <a:lstStyle/>
                    <a:p>
                      <a:pPr indent="0" lvl="0" marL="0" rtl="0" algn="r">
                        <a:lnSpc>
                          <a:spcPct val="115000"/>
                        </a:lnSpc>
                        <a:spcBef>
                          <a:spcPts val="0"/>
                        </a:spcBef>
                        <a:spcAft>
                          <a:spcPts val="0"/>
                        </a:spcAft>
                        <a:buNone/>
                      </a:pPr>
                      <a:r>
                        <a:rPr lang="en" sz="1000"/>
                        <a:t>Appraisal Fee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$600.00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1450">
                <a:tc>
                  <a:txBody>
                    <a:bodyPr/>
                    <a:lstStyle/>
                    <a:p>
                      <a:pPr indent="0" lvl="0" marL="0" rtl="0" algn="r">
                        <a:lnSpc>
                          <a:spcPct val="115000"/>
                        </a:lnSpc>
                        <a:spcBef>
                          <a:spcPts val="0"/>
                        </a:spcBef>
                        <a:spcAft>
                          <a:spcPts val="0"/>
                        </a:spcAft>
                        <a:buNone/>
                      </a:pPr>
                      <a:r>
                        <a:rPr lang="en" sz="1000"/>
                        <a:t>Credit Report</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$75.00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1450">
                <a:tc>
                  <a:txBody>
                    <a:bodyPr/>
                    <a:lstStyle/>
                    <a:p>
                      <a:pPr indent="0" lvl="0" marL="0" rtl="0" algn="r">
                        <a:lnSpc>
                          <a:spcPct val="115000"/>
                        </a:lnSpc>
                        <a:spcBef>
                          <a:spcPts val="0"/>
                        </a:spcBef>
                        <a:spcAft>
                          <a:spcPts val="0"/>
                        </a:spcAft>
                        <a:buNone/>
                      </a:pPr>
                      <a:r>
                        <a:rPr lang="en" sz="1000"/>
                        <a:t>Loan Origination Fee: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$1,543.75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1450">
                <a:tc>
                  <a:txBody>
                    <a:bodyPr/>
                    <a:lstStyle/>
                    <a:p>
                      <a:pPr indent="0" lvl="0" marL="0" rtl="0" algn="r">
                        <a:lnSpc>
                          <a:spcPct val="115000"/>
                        </a:lnSpc>
                        <a:spcBef>
                          <a:spcPts val="0"/>
                        </a:spcBef>
                        <a:spcAft>
                          <a:spcPts val="0"/>
                        </a:spcAft>
                        <a:buNone/>
                      </a:pPr>
                      <a:r>
                        <a:rPr lang="en" sz="1000"/>
                        <a:t>Closing Fee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$675.00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1450">
                <a:tc>
                  <a:txBody>
                    <a:bodyPr/>
                    <a:lstStyle/>
                    <a:p>
                      <a:pPr indent="0" lvl="0" marL="0" rtl="0" algn="r">
                        <a:lnSpc>
                          <a:spcPct val="115000"/>
                        </a:lnSpc>
                        <a:spcBef>
                          <a:spcPts val="0"/>
                        </a:spcBef>
                        <a:spcAft>
                          <a:spcPts val="0"/>
                        </a:spcAft>
                        <a:buNone/>
                      </a:pPr>
                      <a:r>
                        <a:rPr lang="en" sz="1000"/>
                        <a:t>Title Insurance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$1,667.25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2775">
                <a:tc>
                  <a:txBody>
                    <a:bodyPr/>
                    <a:lstStyle/>
                    <a:p>
                      <a:pPr indent="0" lvl="0" marL="0" rtl="0" algn="r">
                        <a:lnSpc>
                          <a:spcPct val="115000"/>
                        </a:lnSpc>
                        <a:spcBef>
                          <a:spcPts val="0"/>
                        </a:spcBef>
                        <a:spcAft>
                          <a:spcPts val="0"/>
                        </a:spcAft>
                        <a:buNone/>
                      </a:pPr>
                      <a:r>
                        <a:rPr lang="en" sz="1000"/>
                        <a:t>Recording Fees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$175.00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2775">
                <a:tc>
                  <a:txBody>
                    <a:bodyPr/>
                    <a:lstStyle/>
                    <a:p>
                      <a:pPr indent="0" lvl="0" marL="0" rtl="0" algn="r">
                        <a:lnSpc>
                          <a:spcPct val="115000"/>
                        </a:lnSpc>
                        <a:spcBef>
                          <a:spcPts val="0"/>
                        </a:spcBef>
                        <a:spcAft>
                          <a:spcPts val="0"/>
                        </a:spcAft>
                        <a:buNone/>
                      </a:pPr>
                      <a:r>
                        <a:rPr lang="en" sz="1000"/>
                        <a:t>Transfer Stamps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$2,437.50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1450">
                <a:tc>
                  <a:txBody>
                    <a:bodyPr/>
                    <a:lstStyle/>
                    <a:p>
                      <a:pPr indent="0" lvl="0" marL="0" rtl="0" algn="r">
                        <a:lnSpc>
                          <a:spcPct val="115000"/>
                        </a:lnSpc>
                        <a:spcBef>
                          <a:spcPts val="0"/>
                        </a:spcBef>
                        <a:spcAft>
                          <a:spcPts val="0"/>
                        </a:spcAft>
                        <a:buNone/>
                      </a:pPr>
                      <a:r>
                        <a:rPr lang="en" sz="1000"/>
                        <a:t>PMI Insurance Up Front Premium</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5750">
                <a:tc>
                  <a:txBody>
                    <a:bodyPr/>
                    <a:lstStyle/>
                    <a:p>
                      <a:pPr indent="0" lvl="0" marL="0" rtl="0" algn="r">
                        <a:lnSpc>
                          <a:spcPct val="115000"/>
                        </a:lnSpc>
                        <a:spcBef>
                          <a:spcPts val="0"/>
                        </a:spcBef>
                        <a:spcAft>
                          <a:spcPts val="0"/>
                        </a:spcAft>
                        <a:buNone/>
                      </a:pPr>
                      <a:r>
                        <a:rPr lang="en" sz="1000"/>
                        <a:t>Interest - Prorated Based on Closing</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$984.10</a:t>
                      </a:r>
                      <a:endParaRPr sz="1000"/>
                    </a:p>
                  </a:txBody>
                  <a:tcPr marT="19050" marB="19050"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1450">
                <a:tc>
                  <a:txBody>
                    <a:bodyPr/>
                    <a:lstStyle/>
                    <a:p>
                      <a:pPr indent="0" lvl="0" marL="0" rtl="0" algn="r">
                        <a:lnSpc>
                          <a:spcPct val="115000"/>
                        </a:lnSpc>
                        <a:spcBef>
                          <a:spcPts val="0"/>
                        </a:spcBef>
                        <a:spcAft>
                          <a:spcPts val="0"/>
                        </a:spcAft>
                        <a:buNone/>
                      </a:pPr>
                      <a:r>
                        <a:rPr lang="en" sz="1000"/>
                        <a:t>Pro-Rated Real Estate Taxes</a:t>
                      </a:r>
                      <a:endParaRPr sz="1000"/>
                    </a:p>
                  </a:txBody>
                  <a:tcPr marT="19050" marB="19050" marR="91425" marL="9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$1,192.29</a:t>
                      </a:r>
                      <a:endParaRPr sz="1000"/>
                    </a:p>
                  </a:txBody>
                  <a:tcPr marT="19050" marB="19050"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1750">
                <a:tc>
                  <a:txBody>
                    <a:bodyPr/>
                    <a:lstStyle/>
                    <a:p>
                      <a:pPr indent="0" lvl="0" marL="0" rtl="0" algn="r">
                        <a:lnSpc>
                          <a:spcPct val="115000"/>
                        </a:lnSpc>
                        <a:spcBef>
                          <a:spcPts val="0"/>
                        </a:spcBef>
                        <a:spcAft>
                          <a:spcPts val="0"/>
                        </a:spcAft>
                        <a:buNone/>
                      </a:pPr>
                      <a:r>
                        <a:rPr b="1" lang="en" sz="1000"/>
                        <a:t>Total Closing Costs</a:t>
                      </a:r>
                      <a:endParaRPr b="1" sz="1000"/>
                    </a:p>
                  </a:txBody>
                  <a:tcPr marT="19050" marB="19050" marR="91425" marL="9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t>$9,349.88</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r>
              <a:tr h="171450">
                <a:tc>
                  <a:txBody>
                    <a:bodyPr/>
                    <a:lstStyle/>
                    <a:p>
                      <a:pPr indent="0" lvl="0" marL="0" rtl="0" algn="r">
                        <a:lnSpc>
                          <a:spcPct val="115000"/>
                        </a:lnSpc>
                        <a:spcBef>
                          <a:spcPts val="0"/>
                        </a:spcBef>
                        <a:spcAft>
                          <a:spcPts val="0"/>
                        </a:spcAft>
                        <a:buNone/>
                      </a:pPr>
                      <a:r>
                        <a:rPr lang="en" sz="1000"/>
                        <a:t>Tax Escrow</a:t>
                      </a:r>
                      <a:endParaRPr sz="1000"/>
                    </a:p>
                  </a:txBody>
                  <a:tcPr marT="19050" marB="19050" marR="91425" marL="9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$2,384.58</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205750">
                <a:tc>
                  <a:txBody>
                    <a:bodyPr/>
                    <a:lstStyle/>
                    <a:p>
                      <a:pPr indent="0" lvl="0" marL="0" rtl="0" algn="r">
                        <a:lnSpc>
                          <a:spcPct val="115000"/>
                        </a:lnSpc>
                        <a:spcBef>
                          <a:spcPts val="0"/>
                        </a:spcBef>
                        <a:spcAft>
                          <a:spcPts val="0"/>
                        </a:spcAft>
                        <a:buNone/>
                      </a:pPr>
                      <a:r>
                        <a:rPr lang="en" sz="1000"/>
                        <a:t>Insurance Escrow</a:t>
                      </a:r>
                      <a:endParaRPr sz="1000"/>
                    </a:p>
                  </a:txBody>
                  <a:tcPr marT="19050" marB="19050" marR="91425" marL="9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$1,500.00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r>
              <a:tr h="171450">
                <a:tc>
                  <a:txBody>
                    <a:bodyPr/>
                    <a:lstStyle/>
                    <a:p>
                      <a:pPr indent="0" lvl="0" marL="0" rtl="0" algn="r">
                        <a:lnSpc>
                          <a:spcPct val="115000"/>
                        </a:lnSpc>
                        <a:spcBef>
                          <a:spcPts val="0"/>
                        </a:spcBef>
                        <a:spcAft>
                          <a:spcPts val="0"/>
                        </a:spcAft>
                        <a:buNone/>
                      </a:pPr>
                      <a:r>
                        <a:rPr b="1" lang="en" sz="1000"/>
                        <a:t>Total Reserves</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t>$3,884.58</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Total Cost to Purchase</a:t>
            </a:r>
            <a:endParaRPr sz="4100">
              <a:latin typeface="Pacifico"/>
              <a:ea typeface="Pacifico"/>
              <a:cs typeface="Pacifico"/>
              <a:sym typeface="Pacifico"/>
            </a:endParaRPr>
          </a:p>
        </p:txBody>
      </p:sp>
      <p:graphicFrame>
        <p:nvGraphicFramePr>
          <p:cNvPr id="141" name="Google Shape;141;p27"/>
          <p:cNvGraphicFramePr/>
          <p:nvPr/>
        </p:nvGraphicFramePr>
        <p:xfrm>
          <a:off x="1130225" y="1585625"/>
          <a:ext cx="3000000" cy="3000000"/>
        </p:xfrm>
        <a:graphic>
          <a:graphicData uri="http://schemas.openxmlformats.org/drawingml/2006/table">
            <a:tbl>
              <a:tblPr>
                <a:noFill/>
                <a:tableStyleId>{C9A9C694-0371-4052-AE75-BF607EA358C8}</a:tableStyleId>
              </a:tblPr>
              <a:tblGrid>
                <a:gridCol w="3163875"/>
                <a:gridCol w="3543500"/>
              </a:tblGrid>
              <a:tr h="200025">
                <a:tc>
                  <a:txBody>
                    <a:bodyPr/>
                    <a:lstStyle/>
                    <a:p>
                      <a:pPr indent="0" lvl="0" marL="0" rtl="0" algn="l">
                        <a:lnSpc>
                          <a:spcPct val="115000"/>
                        </a:lnSpc>
                        <a:spcBef>
                          <a:spcPts val="0"/>
                        </a:spcBef>
                        <a:spcAft>
                          <a:spcPts val="0"/>
                        </a:spcAft>
                        <a:buNone/>
                      </a:pPr>
                      <a:r>
                        <a:rPr lang="en"/>
                        <a:t>Total Down Payment</a:t>
                      </a:r>
                      <a:endParaRPr/>
                    </a:p>
                  </a:txBody>
                  <a:tcPr marT="19050" marB="19050" marR="91425" marL="9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$ 16,250.00</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a:t>Total Closing Costs / Reserves</a:t>
                      </a:r>
                      <a:endParaRPr/>
                    </a:p>
                  </a:txBody>
                  <a:tcPr marT="19050" marB="19050" marR="91425" marL="9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$ 13,234.46</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a:t>Total Estimated Cash to Close</a:t>
                      </a:r>
                      <a:endParaRPr b="1"/>
                    </a:p>
                  </a:txBody>
                  <a:tcPr marT="19050" marB="19050" marR="91425" marL="9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t>$ 29,484.46</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aphicFrame>
        <p:nvGraphicFramePr>
          <p:cNvPr id="146" name="Google Shape;146;p28"/>
          <p:cNvGraphicFramePr/>
          <p:nvPr/>
        </p:nvGraphicFramePr>
        <p:xfrm>
          <a:off x="1465050" y="1465075"/>
          <a:ext cx="3000000" cy="3000000"/>
        </p:xfrm>
        <a:graphic>
          <a:graphicData uri="http://schemas.openxmlformats.org/drawingml/2006/table">
            <a:tbl>
              <a:tblPr>
                <a:noFill/>
                <a:tableStyleId>{C9A9C694-0371-4052-AE75-BF607EA358C8}</a:tableStyleId>
              </a:tblPr>
              <a:tblGrid>
                <a:gridCol w="2976025"/>
                <a:gridCol w="1352750"/>
                <a:gridCol w="1352750"/>
              </a:tblGrid>
              <a:tr h="200025">
                <a:tc>
                  <a:txBody>
                    <a:bodyPr/>
                    <a:lstStyle/>
                    <a:p>
                      <a:pPr indent="0" lvl="0" marL="0" rtl="0" algn="ctr">
                        <a:lnSpc>
                          <a:spcPct val="115000"/>
                        </a:lnSpc>
                        <a:spcBef>
                          <a:spcPts val="0"/>
                        </a:spcBef>
                        <a:spcAft>
                          <a:spcPts val="0"/>
                        </a:spcAft>
                        <a:buNone/>
                      </a:pPr>
                      <a:r>
                        <a:rPr b="1" lang="en" sz="1000"/>
                        <a:t>Income</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Monthly</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Annually</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Unit 1 - 2 Bedroom, 1 Bath</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Unit 2 - 2 Bedroom, 1 Bath</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$1,200.00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$14,400.00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r>
              <a:tr h="209550">
                <a:tc>
                  <a:txBody>
                    <a:bodyPr/>
                    <a:lstStyle/>
                    <a:p>
                      <a:pPr indent="0" lvl="0" marL="0" rtl="0" algn="l">
                        <a:lnSpc>
                          <a:spcPct val="115000"/>
                        </a:lnSpc>
                        <a:spcBef>
                          <a:spcPts val="0"/>
                        </a:spcBef>
                        <a:spcAft>
                          <a:spcPts val="0"/>
                        </a:spcAft>
                        <a:buNone/>
                      </a:pPr>
                      <a:r>
                        <a:rPr b="1" lang="en" sz="1000"/>
                        <a:t>Total Income:</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000"/>
                        <a:t>$1,200.00</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000"/>
                        <a:t>$14,400.00</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147" name="Google Shape;147;p28"/>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The Income</a:t>
            </a:r>
            <a:endParaRPr sz="4100">
              <a:latin typeface="Pacifico"/>
              <a:ea typeface="Pacifico"/>
              <a:cs typeface="Pacifico"/>
              <a:sym typeface="Pacifico"/>
            </a:endParaRPr>
          </a:p>
        </p:txBody>
      </p:sp>
      <p:sp>
        <p:nvSpPr>
          <p:cNvPr id="148" name="Google Shape;148;p28"/>
          <p:cNvSpPr txBox="1"/>
          <p:nvPr/>
        </p:nvSpPr>
        <p:spPr>
          <a:xfrm>
            <a:off x="308075" y="3335250"/>
            <a:ext cx="8572500" cy="17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Unit 1 </a:t>
            </a:r>
            <a:r>
              <a:rPr lang="en">
                <a:latin typeface="Lato"/>
                <a:ea typeface="Lato"/>
                <a:cs typeface="Lato"/>
                <a:sym typeface="Lato"/>
              </a:rPr>
              <a:t>is owner occupied - they will be moving out as part of the sale </a:t>
            </a:r>
            <a:endParaRPr>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Unit 2</a:t>
            </a:r>
            <a:r>
              <a:rPr lang="en">
                <a:latin typeface="Lato"/>
                <a:ea typeface="Lato"/>
                <a:cs typeface="Lato"/>
                <a:sym typeface="Lato"/>
              </a:rPr>
              <a:t> is a tenant that has been there for multiple years, but the lease is expiring at the end of February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Each Tenant pays their own Electric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Heat and Hot Water are included in the rent (There is only one furnace and hot water tank)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Landlord/Owner currently pays  for all other expenses (Water/Sewer, RE Taxes, Etc.)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Landlord/Owner currently handles Snow Removal and Landscaping themselves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t> </a:t>
            </a:r>
            <a:endParaRPr/>
          </a:p>
        </p:txBody>
      </p:sp>
      <p:sp>
        <p:nvSpPr>
          <p:cNvPr id="149" name="Google Shape;149;p28"/>
          <p:cNvSpPr txBox="1"/>
          <p:nvPr/>
        </p:nvSpPr>
        <p:spPr>
          <a:xfrm>
            <a:off x="975600" y="248432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The Facts</a:t>
            </a:r>
            <a:endParaRPr sz="4100">
              <a:latin typeface="Pacifico"/>
              <a:ea typeface="Pacifico"/>
              <a:cs typeface="Pacifico"/>
              <a:sym typeface="Pacific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The Expenses </a:t>
            </a:r>
            <a:endParaRPr sz="4100">
              <a:latin typeface="Pacifico"/>
              <a:ea typeface="Pacifico"/>
              <a:cs typeface="Pacifico"/>
              <a:sym typeface="Pacifico"/>
            </a:endParaRPr>
          </a:p>
        </p:txBody>
      </p:sp>
      <p:graphicFrame>
        <p:nvGraphicFramePr>
          <p:cNvPr id="155" name="Google Shape;155;p29"/>
          <p:cNvGraphicFramePr/>
          <p:nvPr/>
        </p:nvGraphicFramePr>
        <p:xfrm>
          <a:off x="581025" y="1706150"/>
          <a:ext cx="3000000" cy="3000000"/>
        </p:xfrm>
        <a:graphic>
          <a:graphicData uri="http://schemas.openxmlformats.org/drawingml/2006/table">
            <a:tbl>
              <a:tblPr>
                <a:noFill/>
                <a:tableStyleId>{C9A9C694-0371-4052-AE75-BF607EA358C8}</a:tableStyleId>
              </a:tblPr>
              <a:tblGrid>
                <a:gridCol w="2095500"/>
                <a:gridCol w="952500"/>
                <a:gridCol w="952500"/>
                <a:gridCol w="3343275"/>
              </a:tblGrid>
              <a:tr h="200025">
                <a:tc>
                  <a:txBody>
                    <a:bodyPr/>
                    <a:lstStyle/>
                    <a:p>
                      <a:pPr indent="0" lvl="0" marL="0" rtl="0" algn="l">
                        <a:lnSpc>
                          <a:spcPct val="115000"/>
                        </a:lnSpc>
                        <a:spcBef>
                          <a:spcPts val="0"/>
                        </a:spcBef>
                        <a:spcAft>
                          <a:spcPts val="0"/>
                        </a:spcAft>
                        <a:buNone/>
                      </a:pPr>
                      <a:r>
                        <a:rPr b="1" lang="en" sz="1000"/>
                        <a:t>Expenses</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Electric</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$150.00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$1,800.00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Owner's Electric (Estimated)</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Heat &amp; Hot Water</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$156.66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$1,879.96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Based on 1 Years consumption (1045 Gallons x $1.80)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Misc. Repairs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$1,200.00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Could be Emergency Repairs or Save for Unit Turns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Water / Sewer</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$90.00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$1,080.00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Estimated Consumption $270/Quarter</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Snow Removal</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Performed by Owner</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Landscaping / Mowing</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Performed by Owner</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Property Insurance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$125.00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$1,500.00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Based on Current Policy in place by Seller on Disclosure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Real Estate Taxes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$406.25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$4,875.00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Based on Full Year Taxes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Mortgage Principal and Interest</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$1,474.02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$17,688.24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Based on your Loan</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9550">
                <a:tc>
                  <a:txBody>
                    <a:bodyPr/>
                    <a:lstStyle/>
                    <a:p>
                      <a:pPr indent="0" lvl="0" marL="0" rtl="0" algn="l">
                        <a:lnSpc>
                          <a:spcPct val="115000"/>
                        </a:lnSpc>
                        <a:spcBef>
                          <a:spcPts val="0"/>
                        </a:spcBef>
                        <a:spcAft>
                          <a:spcPts val="0"/>
                        </a:spcAft>
                        <a:buNone/>
                      </a:pPr>
                      <a:r>
                        <a:rPr b="1" lang="en" sz="1000"/>
                        <a:t>Total Expenses</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000"/>
                        <a:t>$2,501.93</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000"/>
                        <a:t>$30,023.19</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Income Vs. Expense</a:t>
            </a:r>
            <a:endParaRPr sz="4100">
              <a:latin typeface="Pacifico"/>
              <a:ea typeface="Pacifico"/>
              <a:cs typeface="Pacifico"/>
              <a:sym typeface="Pacifico"/>
            </a:endParaRPr>
          </a:p>
        </p:txBody>
      </p:sp>
      <p:graphicFrame>
        <p:nvGraphicFramePr>
          <p:cNvPr id="161" name="Google Shape;161;p30"/>
          <p:cNvGraphicFramePr/>
          <p:nvPr/>
        </p:nvGraphicFramePr>
        <p:xfrm>
          <a:off x="588975" y="2298150"/>
          <a:ext cx="3000000" cy="3000000"/>
        </p:xfrm>
        <a:graphic>
          <a:graphicData uri="http://schemas.openxmlformats.org/drawingml/2006/table">
            <a:tbl>
              <a:tblPr>
                <a:noFill/>
                <a:tableStyleId>{C9A9C694-0371-4052-AE75-BF607EA358C8}</a:tableStyleId>
              </a:tblPr>
              <a:tblGrid>
                <a:gridCol w="3306450"/>
                <a:gridCol w="1502950"/>
              </a:tblGrid>
              <a:tr h="200025">
                <a:tc>
                  <a:txBody>
                    <a:bodyPr/>
                    <a:lstStyle/>
                    <a:p>
                      <a:pPr indent="0" lvl="0" marL="0" rtl="0" algn="r">
                        <a:lnSpc>
                          <a:spcPct val="115000"/>
                        </a:lnSpc>
                        <a:spcBef>
                          <a:spcPts val="0"/>
                        </a:spcBef>
                        <a:spcAft>
                          <a:spcPts val="0"/>
                        </a:spcAft>
                        <a:buNone/>
                      </a:pPr>
                      <a:r>
                        <a:rPr lang="en" sz="1800"/>
                        <a:t>Total income</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800"/>
                        <a:t>$14,400.00</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800"/>
                        <a:t>Total Expense</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800"/>
                        <a:t>$30,023.19</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800"/>
                        <a:t>Net Operating Income</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800"/>
                        <a:t>-$15,623.19</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162" name="Google Shape;162;p30"/>
          <p:cNvPicPr preferRelativeResize="0"/>
          <p:nvPr/>
        </p:nvPicPr>
        <p:blipFill>
          <a:blip r:embed="rId3">
            <a:alphaModFix/>
          </a:blip>
          <a:stretch>
            <a:fillRect/>
          </a:stretch>
        </p:blipFill>
        <p:spPr>
          <a:xfrm>
            <a:off x="5804900" y="1708775"/>
            <a:ext cx="2992701" cy="2992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nvSpPr>
        <p:spPr>
          <a:xfrm>
            <a:off x="975600" y="616150"/>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But What if? </a:t>
            </a:r>
            <a:endParaRPr sz="4100">
              <a:latin typeface="Pacifico"/>
              <a:ea typeface="Pacifico"/>
              <a:cs typeface="Pacifico"/>
              <a:sym typeface="Pacifico"/>
            </a:endParaRPr>
          </a:p>
        </p:txBody>
      </p:sp>
      <p:pic>
        <p:nvPicPr>
          <p:cNvPr id="168" name="Google Shape;168;p31"/>
          <p:cNvPicPr preferRelativeResize="0"/>
          <p:nvPr/>
        </p:nvPicPr>
        <p:blipFill>
          <a:blip r:embed="rId3">
            <a:alphaModFix/>
          </a:blip>
          <a:stretch>
            <a:fillRect/>
          </a:stretch>
        </p:blipFill>
        <p:spPr>
          <a:xfrm>
            <a:off x="2751475" y="1773275"/>
            <a:ext cx="3641057" cy="317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835550" y="108475"/>
            <a:ext cx="4979850" cy="1493950"/>
          </a:xfrm>
          <a:prstGeom prst="rect">
            <a:avLst/>
          </a:prstGeom>
          <a:noFill/>
          <a:ln>
            <a:noFill/>
          </a:ln>
        </p:spPr>
      </p:pic>
      <p:pic>
        <p:nvPicPr>
          <p:cNvPr id="61" name="Google Shape;61;p14"/>
          <p:cNvPicPr preferRelativeResize="0"/>
          <p:nvPr/>
        </p:nvPicPr>
        <p:blipFill rotWithShape="1">
          <a:blip r:embed="rId4">
            <a:alphaModFix/>
          </a:blip>
          <a:srcRect b="0" l="40269" r="0" t="0"/>
          <a:stretch/>
        </p:blipFill>
        <p:spPr>
          <a:xfrm>
            <a:off x="5894275" y="1436600"/>
            <a:ext cx="2871526" cy="3204925"/>
          </a:xfrm>
          <a:prstGeom prst="rect">
            <a:avLst/>
          </a:prstGeom>
          <a:noFill/>
          <a:ln>
            <a:noFill/>
          </a:ln>
        </p:spPr>
      </p:pic>
      <p:sp>
        <p:nvSpPr>
          <p:cNvPr id="62" name="Google Shape;62;p14"/>
          <p:cNvSpPr txBox="1"/>
          <p:nvPr/>
        </p:nvSpPr>
        <p:spPr>
          <a:xfrm>
            <a:off x="586325" y="1602425"/>
            <a:ext cx="4193100" cy="320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chemeClr val="dk1"/>
                </a:solidFill>
                <a:latin typeface="Lobster"/>
                <a:ea typeface="Lobster"/>
                <a:cs typeface="Lobster"/>
                <a:sym typeface="Lobster"/>
              </a:rPr>
              <a:t>Amy M. Chhom </a:t>
            </a:r>
            <a:endParaRPr sz="3400">
              <a:solidFill>
                <a:schemeClr val="dk1"/>
              </a:solidFill>
              <a:latin typeface="Lobster"/>
              <a:ea typeface="Lobster"/>
              <a:cs typeface="Lobster"/>
              <a:sym typeface="Lobster"/>
            </a:endParaRPr>
          </a:p>
          <a:p>
            <a:pPr indent="0" lvl="0" marL="0" rtl="0" algn="ctr">
              <a:spcBef>
                <a:spcPts val="0"/>
              </a:spcBef>
              <a:spcAft>
                <a:spcPts val="0"/>
              </a:spcAft>
              <a:buClr>
                <a:schemeClr val="dk1"/>
              </a:buClr>
              <a:buSzPts val="1100"/>
              <a:buFont typeface="Arial"/>
              <a:buNone/>
            </a:pPr>
            <a:r>
              <a:t/>
            </a:r>
            <a:endParaRPr sz="2700">
              <a:solidFill>
                <a:schemeClr val="dk1"/>
              </a:solidFill>
              <a:latin typeface="Lobster"/>
              <a:ea typeface="Lobster"/>
              <a:cs typeface="Lobster"/>
              <a:sym typeface="Lobster"/>
            </a:endParaRPr>
          </a:p>
          <a:p>
            <a:pPr indent="0" lvl="0" marL="0" rtl="0" algn="ctr">
              <a:spcBef>
                <a:spcPts val="0"/>
              </a:spcBef>
              <a:spcAft>
                <a:spcPts val="0"/>
              </a:spcAft>
              <a:buNone/>
            </a:pPr>
            <a:r>
              <a:rPr lang="en" sz="1900">
                <a:solidFill>
                  <a:schemeClr val="hlink"/>
                </a:solidFill>
                <a:uFill>
                  <a:noFill/>
                </a:uFill>
                <a:latin typeface="Lato"/>
                <a:ea typeface="Lato"/>
                <a:cs typeface="Lato"/>
                <a:sym typeface="Lato"/>
                <a:hlinkClick r:id="rId5"/>
              </a:rPr>
              <a:t>www.CHHOMGROUP.com</a:t>
            </a:r>
            <a:endParaRPr sz="1900">
              <a:latin typeface="Lato"/>
              <a:ea typeface="Lato"/>
              <a:cs typeface="Lato"/>
              <a:sym typeface="Lato"/>
            </a:endParaRPr>
          </a:p>
          <a:p>
            <a:pPr indent="0" lvl="0" marL="0" rtl="0" algn="ctr">
              <a:spcBef>
                <a:spcPts val="0"/>
              </a:spcBef>
              <a:spcAft>
                <a:spcPts val="0"/>
              </a:spcAft>
              <a:buNone/>
            </a:pPr>
            <a:r>
              <a:rPr lang="en" sz="1900">
                <a:solidFill>
                  <a:schemeClr val="hlink"/>
                </a:solidFill>
                <a:uFill>
                  <a:noFill/>
                </a:uFill>
                <a:latin typeface="Lato"/>
                <a:ea typeface="Lato"/>
                <a:cs typeface="Lato"/>
                <a:sym typeface="Lato"/>
                <a:hlinkClick r:id="rId6"/>
              </a:rPr>
              <a:t>Amy@ChhomGroup.com</a:t>
            </a:r>
            <a:r>
              <a:rPr lang="en" sz="1900">
                <a:latin typeface="Lato"/>
                <a:ea typeface="Lato"/>
                <a:cs typeface="Lato"/>
                <a:sym typeface="Lato"/>
              </a:rPr>
              <a:t> </a:t>
            </a:r>
            <a:endParaRPr sz="1900">
              <a:latin typeface="Lato"/>
              <a:ea typeface="Lato"/>
              <a:cs typeface="Lato"/>
              <a:sym typeface="Lato"/>
            </a:endParaRPr>
          </a:p>
          <a:p>
            <a:pPr indent="0" lvl="0" marL="0" rtl="0" algn="l">
              <a:spcBef>
                <a:spcPts val="0"/>
              </a:spcBef>
              <a:spcAft>
                <a:spcPts val="0"/>
              </a:spcAft>
              <a:buNone/>
            </a:pPr>
            <a:r>
              <a:t/>
            </a:r>
            <a:endParaRPr/>
          </a:p>
          <a:p>
            <a:pPr indent="0" lvl="0" marL="0" rtl="0" algn="ctr">
              <a:spcBef>
                <a:spcPts val="500"/>
              </a:spcBef>
              <a:spcAft>
                <a:spcPts val="0"/>
              </a:spcAft>
              <a:buClr>
                <a:schemeClr val="dk1"/>
              </a:buClr>
              <a:buSzPts val="1100"/>
              <a:buFont typeface="Arial"/>
              <a:buNone/>
            </a:pPr>
            <a:r>
              <a:rPr lang="en" sz="1000">
                <a:solidFill>
                  <a:schemeClr val="dk1"/>
                </a:solidFill>
                <a:latin typeface="Lato"/>
                <a:ea typeface="Lato"/>
                <a:cs typeface="Lato"/>
                <a:sym typeface="Lato"/>
              </a:rPr>
              <a:t>Real Estate Services Firm consists of a team of five licensed real estate agents specializing in Commercial and Residential Real Estate Transactions and Consulting Services to include Owner’s Representation, Investment Analysis, Pre-Acquisition Due Diligence/Feasibility, and property “turn-around” planning.  </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What If Scenario </a:t>
            </a:r>
            <a:endParaRPr sz="4100">
              <a:latin typeface="Pacifico"/>
              <a:ea typeface="Pacifico"/>
              <a:cs typeface="Pacifico"/>
              <a:sym typeface="Pacifico"/>
            </a:endParaRPr>
          </a:p>
        </p:txBody>
      </p:sp>
      <p:graphicFrame>
        <p:nvGraphicFramePr>
          <p:cNvPr id="174" name="Google Shape;174;p32"/>
          <p:cNvGraphicFramePr/>
          <p:nvPr/>
        </p:nvGraphicFramePr>
        <p:xfrm>
          <a:off x="1230625" y="1505250"/>
          <a:ext cx="3000000" cy="3000000"/>
        </p:xfrm>
        <a:graphic>
          <a:graphicData uri="http://schemas.openxmlformats.org/drawingml/2006/table">
            <a:tbl>
              <a:tblPr>
                <a:noFill/>
                <a:tableStyleId>{C9A9C694-0371-4052-AE75-BF607EA358C8}</a:tableStyleId>
              </a:tblPr>
              <a:tblGrid>
                <a:gridCol w="3386450"/>
                <a:gridCol w="1539300"/>
                <a:gridCol w="1539300"/>
              </a:tblGrid>
              <a:tr h="474100">
                <a:tc>
                  <a:txBody>
                    <a:bodyPr/>
                    <a:lstStyle/>
                    <a:p>
                      <a:pPr indent="0" lvl="0" marL="0" rtl="0" algn="ctr">
                        <a:lnSpc>
                          <a:spcPct val="115000"/>
                        </a:lnSpc>
                        <a:spcBef>
                          <a:spcPts val="0"/>
                        </a:spcBef>
                        <a:spcAft>
                          <a:spcPts val="0"/>
                        </a:spcAft>
                        <a:buNone/>
                      </a:pPr>
                      <a:r>
                        <a:rPr b="1" lang="en" sz="1000"/>
                        <a:t>Income</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Monthly</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Annually</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74100">
                <a:tc>
                  <a:txBody>
                    <a:bodyPr/>
                    <a:lstStyle/>
                    <a:p>
                      <a:pPr indent="0" lvl="0" marL="0" rtl="0" algn="l">
                        <a:lnSpc>
                          <a:spcPct val="115000"/>
                        </a:lnSpc>
                        <a:spcBef>
                          <a:spcPts val="0"/>
                        </a:spcBef>
                        <a:spcAft>
                          <a:spcPts val="0"/>
                        </a:spcAft>
                        <a:buNone/>
                      </a:pPr>
                      <a:r>
                        <a:rPr lang="en" sz="1000"/>
                        <a:t>Unit 1 - 2 Bedroom, 1 Bath</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$1,800.00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$21,600.00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74100">
                <a:tc>
                  <a:txBody>
                    <a:bodyPr/>
                    <a:lstStyle/>
                    <a:p>
                      <a:pPr indent="0" lvl="0" marL="0" rtl="0" algn="l">
                        <a:lnSpc>
                          <a:spcPct val="115000"/>
                        </a:lnSpc>
                        <a:spcBef>
                          <a:spcPts val="0"/>
                        </a:spcBef>
                        <a:spcAft>
                          <a:spcPts val="0"/>
                        </a:spcAft>
                        <a:buNone/>
                      </a:pPr>
                      <a:r>
                        <a:rPr lang="en" sz="1000"/>
                        <a:t>Unit 2 - 2 Bedroom, 1 Bath</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$1,750.00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$21,000.00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74100">
                <a:tc>
                  <a:txBody>
                    <a:bodyPr/>
                    <a:lstStyle/>
                    <a:p>
                      <a:pPr indent="0" lvl="0" marL="0" rtl="0" algn="l">
                        <a:lnSpc>
                          <a:spcPct val="115000"/>
                        </a:lnSpc>
                        <a:spcBef>
                          <a:spcPts val="0"/>
                        </a:spcBef>
                        <a:spcAft>
                          <a:spcPts val="0"/>
                        </a:spcAft>
                        <a:buNone/>
                      </a:pPr>
                      <a:r>
                        <a:rPr lang="en" sz="1000"/>
                        <a:t>Garage - Space 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$1,200.00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74100">
                <a:tc>
                  <a:txBody>
                    <a:bodyPr/>
                    <a:lstStyle/>
                    <a:p>
                      <a:pPr indent="0" lvl="0" marL="0" rtl="0" algn="l">
                        <a:lnSpc>
                          <a:spcPct val="115000"/>
                        </a:lnSpc>
                        <a:spcBef>
                          <a:spcPts val="0"/>
                        </a:spcBef>
                        <a:spcAft>
                          <a:spcPts val="0"/>
                        </a:spcAft>
                        <a:buNone/>
                      </a:pPr>
                      <a:r>
                        <a:rPr lang="en" sz="1000"/>
                        <a:t>Garage - Space 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$1,200.00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r>
              <a:tr h="474100">
                <a:tc>
                  <a:txBody>
                    <a:bodyPr/>
                    <a:lstStyle/>
                    <a:p>
                      <a:pPr indent="0" lvl="0" marL="0" rtl="0" algn="l">
                        <a:lnSpc>
                          <a:spcPct val="115000"/>
                        </a:lnSpc>
                        <a:spcBef>
                          <a:spcPts val="0"/>
                        </a:spcBef>
                        <a:spcAft>
                          <a:spcPts val="0"/>
                        </a:spcAft>
                        <a:buNone/>
                      </a:pPr>
                      <a:r>
                        <a:rPr b="1" lang="en" sz="1000"/>
                        <a:t>Total Income:</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000"/>
                        <a:t>$3,750.00</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000"/>
                        <a:t>$45,000.00</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Gross Rental Income</a:t>
            </a:r>
            <a:endParaRPr sz="4100">
              <a:latin typeface="Pacifico"/>
              <a:ea typeface="Pacifico"/>
              <a:cs typeface="Pacifico"/>
              <a:sym typeface="Pacifico"/>
            </a:endParaRPr>
          </a:p>
        </p:txBody>
      </p:sp>
      <p:pic>
        <p:nvPicPr>
          <p:cNvPr id="180" name="Google Shape;180;p33"/>
          <p:cNvPicPr preferRelativeResize="0"/>
          <p:nvPr/>
        </p:nvPicPr>
        <p:blipFill>
          <a:blip r:embed="rId3">
            <a:alphaModFix/>
          </a:blip>
          <a:stretch>
            <a:fillRect/>
          </a:stretch>
        </p:blipFill>
        <p:spPr>
          <a:xfrm>
            <a:off x="353325" y="1893825"/>
            <a:ext cx="4348450" cy="2446000"/>
          </a:xfrm>
          <a:prstGeom prst="rect">
            <a:avLst/>
          </a:prstGeom>
          <a:noFill/>
          <a:ln>
            <a:noFill/>
          </a:ln>
        </p:spPr>
      </p:pic>
      <p:graphicFrame>
        <p:nvGraphicFramePr>
          <p:cNvPr id="181" name="Google Shape;181;p33"/>
          <p:cNvGraphicFramePr/>
          <p:nvPr/>
        </p:nvGraphicFramePr>
        <p:xfrm>
          <a:off x="5121775" y="1893825"/>
          <a:ext cx="3000000" cy="3000000"/>
        </p:xfrm>
        <a:graphic>
          <a:graphicData uri="http://schemas.openxmlformats.org/drawingml/2006/table">
            <a:tbl>
              <a:tblPr>
                <a:noFill/>
                <a:tableStyleId>{C9A9C694-0371-4052-AE75-BF607EA358C8}</a:tableStyleId>
              </a:tblPr>
              <a:tblGrid>
                <a:gridCol w="1498775"/>
                <a:gridCol w="1753550"/>
              </a:tblGrid>
              <a:tr h="586825">
                <a:tc>
                  <a:txBody>
                    <a:bodyPr/>
                    <a:lstStyle/>
                    <a:p>
                      <a:pPr indent="0" lvl="0" marL="0" rtl="0" algn="r">
                        <a:lnSpc>
                          <a:spcPct val="115000"/>
                        </a:lnSpc>
                        <a:spcBef>
                          <a:spcPts val="0"/>
                        </a:spcBef>
                        <a:spcAft>
                          <a:spcPts val="0"/>
                        </a:spcAft>
                        <a:buNone/>
                      </a:pPr>
                      <a:r>
                        <a:rPr lang="en"/>
                        <a:t>Current</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$14,400.00</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86825">
                <a:tc>
                  <a:txBody>
                    <a:bodyPr/>
                    <a:lstStyle/>
                    <a:p>
                      <a:pPr indent="0" lvl="0" marL="0" rtl="0" algn="r">
                        <a:lnSpc>
                          <a:spcPct val="115000"/>
                        </a:lnSpc>
                        <a:spcBef>
                          <a:spcPts val="0"/>
                        </a:spcBef>
                        <a:spcAft>
                          <a:spcPts val="0"/>
                        </a:spcAft>
                        <a:buNone/>
                      </a:pPr>
                      <a:r>
                        <a:rPr lang="en"/>
                        <a:t>Potential</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$45,000.00</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86825">
                <a:tc>
                  <a:txBody>
                    <a:bodyPr/>
                    <a:lstStyle/>
                    <a:p>
                      <a:pPr indent="0" lvl="0" marL="0" rtl="0" algn="r">
                        <a:lnSpc>
                          <a:spcPct val="115000"/>
                        </a:lnSpc>
                        <a:spcBef>
                          <a:spcPts val="0"/>
                        </a:spcBef>
                        <a:spcAft>
                          <a:spcPts val="0"/>
                        </a:spcAft>
                        <a:buNone/>
                      </a:pPr>
                      <a:r>
                        <a:rPr b="1" lang="en"/>
                        <a:t>Increase</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a:t>$30,600.00</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What if </a:t>
            </a:r>
            <a:r>
              <a:rPr lang="en" sz="4100">
                <a:latin typeface="Pacifico"/>
                <a:ea typeface="Pacifico"/>
                <a:cs typeface="Pacifico"/>
                <a:sym typeface="Pacifico"/>
              </a:rPr>
              <a:t>Expense? </a:t>
            </a:r>
            <a:endParaRPr sz="4100">
              <a:latin typeface="Pacifico"/>
              <a:ea typeface="Pacifico"/>
              <a:cs typeface="Pacifico"/>
              <a:sym typeface="Pacifico"/>
            </a:endParaRPr>
          </a:p>
        </p:txBody>
      </p:sp>
      <p:graphicFrame>
        <p:nvGraphicFramePr>
          <p:cNvPr id="187" name="Google Shape;187;p34"/>
          <p:cNvGraphicFramePr/>
          <p:nvPr/>
        </p:nvGraphicFramePr>
        <p:xfrm>
          <a:off x="1846800" y="1177150"/>
          <a:ext cx="3000000" cy="3000000"/>
        </p:xfrm>
        <a:graphic>
          <a:graphicData uri="http://schemas.openxmlformats.org/drawingml/2006/table">
            <a:tbl>
              <a:tblPr>
                <a:noFill/>
                <a:tableStyleId>{C9A9C694-0371-4052-AE75-BF607EA358C8}</a:tableStyleId>
              </a:tblPr>
              <a:tblGrid>
                <a:gridCol w="2853250"/>
                <a:gridCol w="1296925"/>
                <a:gridCol w="1296925"/>
              </a:tblGrid>
              <a:tr h="324650">
                <a:tc>
                  <a:txBody>
                    <a:bodyPr/>
                    <a:lstStyle/>
                    <a:p>
                      <a:pPr indent="0" lvl="0" marL="0" rtl="0" algn="l">
                        <a:lnSpc>
                          <a:spcPct val="115000"/>
                        </a:lnSpc>
                        <a:spcBef>
                          <a:spcPts val="0"/>
                        </a:spcBef>
                        <a:spcAft>
                          <a:spcPts val="0"/>
                        </a:spcAft>
                        <a:buNone/>
                      </a:pPr>
                      <a:r>
                        <a:rPr b="1" lang="en" sz="1000"/>
                        <a:t>Expenses</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0525">
                <a:tc>
                  <a:txBody>
                    <a:bodyPr/>
                    <a:lstStyle/>
                    <a:p>
                      <a:pPr indent="0" lvl="0" marL="0" rtl="0" algn="l">
                        <a:lnSpc>
                          <a:spcPct val="115000"/>
                        </a:lnSpc>
                        <a:spcBef>
                          <a:spcPts val="0"/>
                        </a:spcBef>
                        <a:spcAft>
                          <a:spcPts val="0"/>
                        </a:spcAft>
                        <a:buNone/>
                      </a:pPr>
                      <a:r>
                        <a:rPr lang="en" sz="1000"/>
                        <a:t>Electric</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$150.00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$1,800.00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0525">
                <a:tc>
                  <a:txBody>
                    <a:bodyPr/>
                    <a:lstStyle/>
                    <a:p>
                      <a:pPr indent="0" lvl="0" marL="0" rtl="0" algn="l">
                        <a:lnSpc>
                          <a:spcPct val="115000"/>
                        </a:lnSpc>
                        <a:spcBef>
                          <a:spcPts val="0"/>
                        </a:spcBef>
                        <a:spcAft>
                          <a:spcPts val="0"/>
                        </a:spcAft>
                        <a:buNone/>
                      </a:pPr>
                      <a:r>
                        <a:rPr lang="en" sz="1000"/>
                        <a:t>Heat &amp; Hot Water</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$156.66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$1,879.96</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0525">
                <a:tc>
                  <a:txBody>
                    <a:bodyPr/>
                    <a:lstStyle/>
                    <a:p>
                      <a:pPr indent="0" lvl="0" marL="0" rtl="0" algn="l">
                        <a:lnSpc>
                          <a:spcPct val="115000"/>
                        </a:lnSpc>
                        <a:spcBef>
                          <a:spcPts val="0"/>
                        </a:spcBef>
                        <a:spcAft>
                          <a:spcPts val="0"/>
                        </a:spcAft>
                        <a:buNone/>
                      </a:pPr>
                      <a:r>
                        <a:rPr lang="en" sz="1000"/>
                        <a:t>Misc. Repairs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$1,200.00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0525">
                <a:tc>
                  <a:txBody>
                    <a:bodyPr/>
                    <a:lstStyle/>
                    <a:p>
                      <a:pPr indent="0" lvl="0" marL="0" rtl="0" algn="l">
                        <a:lnSpc>
                          <a:spcPct val="115000"/>
                        </a:lnSpc>
                        <a:spcBef>
                          <a:spcPts val="0"/>
                        </a:spcBef>
                        <a:spcAft>
                          <a:spcPts val="0"/>
                        </a:spcAft>
                        <a:buNone/>
                      </a:pPr>
                      <a:r>
                        <a:rPr lang="en" sz="1000"/>
                        <a:t>Water / Sewer</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$90.00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$1,080.00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0525">
                <a:tc>
                  <a:txBody>
                    <a:bodyPr/>
                    <a:lstStyle/>
                    <a:p>
                      <a:pPr indent="0" lvl="0" marL="0" rtl="0" algn="l">
                        <a:lnSpc>
                          <a:spcPct val="115000"/>
                        </a:lnSpc>
                        <a:spcBef>
                          <a:spcPts val="0"/>
                        </a:spcBef>
                        <a:spcAft>
                          <a:spcPts val="0"/>
                        </a:spcAft>
                        <a:buNone/>
                      </a:pPr>
                      <a:r>
                        <a:rPr lang="en" sz="1000"/>
                        <a:t>Snow Removal</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$50.00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$600.00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r>
              <a:tr h="270525">
                <a:tc>
                  <a:txBody>
                    <a:bodyPr/>
                    <a:lstStyle/>
                    <a:p>
                      <a:pPr indent="0" lvl="0" marL="0" rtl="0" algn="l">
                        <a:lnSpc>
                          <a:spcPct val="115000"/>
                        </a:lnSpc>
                        <a:spcBef>
                          <a:spcPts val="0"/>
                        </a:spcBef>
                        <a:spcAft>
                          <a:spcPts val="0"/>
                        </a:spcAft>
                        <a:buNone/>
                      </a:pPr>
                      <a:r>
                        <a:rPr lang="en" sz="1000"/>
                        <a:t>Landscaping / Mowing</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$50.00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t>$600.00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r>
              <a:tr h="270525">
                <a:tc>
                  <a:txBody>
                    <a:bodyPr/>
                    <a:lstStyle/>
                    <a:p>
                      <a:pPr indent="0" lvl="0" marL="0" rtl="0" algn="l">
                        <a:lnSpc>
                          <a:spcPct val="115000"/>
                        </a:lnSpc>
                        <a:spcBef>
                          <a:spcPts val="0"/>
                        </a:spcBef>
                        <a:spcAft>
                          <a:spcPts val="0"/>
                        </a:spcAft>
                        <a:buNone/>
                      </a:pPr>
                      <a:r>
                        <a:rPr lang="en" sz="1000"/>
                        <a:t>Property Insurance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$125.00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$1,500.00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0525">
                <a:tc>
                  <a:txBody>
                    <a:bodyPr/>
                    <a:lstStyle/>
                    <a:p>
                      <a:pPr indent="0" lvl="0" marL="0" rtl="0" algn="l">
                        <a:lnSpc>
                          <a:spcPct val="115000"/>
                        </a:lnSpc>
                        <a:spcBef>
                          <a:spcPts val="0"/>
                        </a:spcBef>
                        <a:spcAft>
                          <a:spcPts val="0"/>
                        </a:spcAft>
                        <a:buNone/>
                      </a:pPr>
                      <a:r>
                        <a:rPr lang="en" sz="1000"/>
                        <a:t>Real Estate Taxes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$406.25</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$4,875.00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0525">
                <a:tc>
                  <a:txBody>
                    <a:bodyPr/>
                    <a:lstStyle/>
                    <a:p>
                      <a:pPr indent="0" lvl="0" marL="0" rtl="0" algn="l">
                        <a:lnSpc>
                          <a:spcPct val="115000"/>
                        </a:lnSpc>
                        <a:spcBef>
                          <a:spcPts val="0"/>
                        </a:spcBef>
                        <a:spcAft>
                          <a:spcPts val="0"/>
                        </a:spcAft>
                        <a:buNone/>
                      </a:pPr>
                      <a:r>
                        <a:rPr lang="en" sz="1000"/>
                        <a:t>Mortgage Principal and Interest</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$1,474.02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$17,688.24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000000"/>
                      </a:solidFill>
                      <a:prstDash val="solid"/>
                      <a:round/>
                      <a:headEnd len="sm" w="sm" type="none"/>
                      <a:tailEnd len="sm" w="sm" type="none"/>
                    </a:lnB>
                  </a:tcPr>
                </a:tc>
              </a:tr>
              <a:tr h="270525">
                <a:tc>
                  <a:txBody>
                    <a:bodyPr/>
                    <a:lstStyle/>
                    <a:p>
                      <a:pPr indent="0" lvl="0" marL="0" rtl="0" algn="l">
                        <a:lnSpc>
                          <a:spcPct val="115000"/>
                        </a:lnSpc>
                        <a:spcBef>
                          <a:spcPts val="0"/>
                        </a:spcBef>
                        <a:spcAft>
                          <a:spcPts val="0"/>
                        </a:spcAft>
                        <a:buNone/>
                      </a:pPr>
                      <a:r>
                        <a:rPr b="1" lang="en" sz="1000"/>
                        <a:t>Total Expenses</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000"/>
                        <a:t>$2,601.93</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000"/>
                        <a:t>$31,223.19</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Revised NOI </a:t>
            </a:r>
            <a:endParaRPr sz="4100">
              <a:latin typeface="Pacifico"/>
              <a:ea typeface="Pacifico"/>
              <a:cs typeface="Pacifico"/>
              <a:sym typeface="Pacifico"/>
            </a:endParaRPr>
          </a:p>
        </p:txBody>
      </p:sp>
      <p:graphicFrame>
        <p:nvGraphicFramePr>
          <p:cNvPr id="193" name="Google Shape;193;p35"/>
          <p:cNvGraphicFramePr/>
          <p:nvPr/>
        </p:nvGraphicFramePr>
        <p:xfrm>
          <a:off x="719550" y="1889063"/>
          <a:ext cx="3000000" cy="3000000"/>
        </p:xfrm>
        <a:graphic>
          <a:graphicData uri="http://schemas.openxmlformats.org/drawingml/2006/table">
            <a:tbl>
              <a:tblPr>
                <a:noFill/>
                <a:tableStyleId>{C9A9C694-0371-4052-AE75-BF607EA358C8}</a:tableStyleId>
              </a:tblPr>
              <a:tblGrid>
                <a:gridCol w="3852450"/>
                <a:gridCol w="3086675"/>
              </a:tblGrid>
              <a:tr h="477450">
                <a:tc>
                  <a:txBody>
                    <a:bodyPr/>
                    <a:lstStyle/>
                    <a:p>
                      <a:pPr indent="0" lvl="0" marL="0" rtl="0" algn="r">
                        <a:lnSpc>
                          <a:spcPct val="115000"/>
                        </a:lnSpc>
                        <a:spcBef>
                          <a:spcPts val="0"/>
                        </a:spcBef>
                        <a:spcAft>
                          <a:spcPts val="0"/>
                        </a:spcAft>
                        <a:buNone/>
                      </a:pPr>
                      <a:r>
                        <a:rPr lang="en" sz="1800"/>
                        <a:t>Total income</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$45,000.00</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410475">
                <a:tc>
                  <a:txBody>
                    <a:bodyPr/>
                    <a:lstStyle/>
                    <a:p>
                      <a:pPr indent="0" lvl="0" marL="0" rtl="0" algn="r">
                        <a:lnSpc>
                          <a:spcPct val="115000"/>
                        </a:lnSpc>
                        <a:spcBef>
                          <a:spcPts val="0"/>
                        </a:spcBef>
                        <a:spcAft>
                          <a:spcPts val="0"/>
                        </a:spcAft>
                        <a:buNone/>
                      </a:pPr>
                      <a:r>
                        <a:rPr lang="en" sz="1800"/>
                        <a:t>Total Expense</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$31,223.19</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10475">
                <a:tc>
                  <a:txBody>
                    <a:bodyPr/>
                    <a:lstStyle/>
                    <a:p>
                      <a:pPr indent="0" lvl="0" marL="0" rtl="0" algn="r">
                        <a:lnSpc>
                          <a:spcPct val="115000"/>
                        </a:lnSpc>
                        <a:spcBef>
                          <a:spcPts val="0"/>
                        </a:spcBef>
                        <a:spcAft>
                          <a:spcPts val="0"/>
                        </a:spcAft>
                        <a:buNone/>
                      </a:pPr>
                      <a:r>
                        <a:rPr lang="en" sz="1800"/>
                        <a:t>Net Operating Income</a:t>
                      </a:r>
                      <a:endParaRPr sz="18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800"/>
                        <a:t>$13,776.81</a:t>
                      </a:r>
                      <a:endParaRPr sz="18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6"/>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Return on Investment</a:t>
            </a:r>
            <a:endParaRPr sz="4100">
              <a:latin typeface="Pacifico"/>
              <a:ea typeface="Pacifico"/>
              <a:cs typeface="Pacifico"/>
              <a:sym typeface="Pacifico"/>
            </a:endParaRPr>
          </a:p>
        </p:txBody>
      </p:sp>
      <p:graphicFrame>
        <p:nvGraphicFramePr>
          <p:cNvPr id="199" name="Google Shape;199;p36"/>
          <p:cNvGraphicFramePr/>
          <p:nvPr/>
        </p:nvGraphicFramePr>
        <p:xfrm>
          <a:off x="1799950" y="1544175"/>
          <a:ext cx="3000000" cy="3000000"/>
        </p:xfrm>
        <a:graphic>
          <a:graphicData uri="http://schemas.openxmlformats.org/drawingml/2006/table">
            <a:tbl>
              <a:tblPr>
                <a:noFill/>
                <a:tableStyleId>{C9A9C694-0371-4052-AE75-BF607EA358C8}</a:tableStyleId>
              </a:tblPr>
              <a:tblGrid>
                <a:gridCol w="3736550"/>
                <a:gridCol w="1488650"/>
              </a:tblGrid>
              <a:tr h="685050">
                <a:tc>
                  <a:txBody>
                    <a:bodyPr/>
                    <a:lstStyle/>
                    <a:p>
                      <a:pPr indent="0" lvl="0" marL="0" rtl="0" algn="l">
                        <a:lnSpc>
                          <a:spcPct val="115000"/>
                        </a:lnSpc>
                        <a:spcBef>
                          <a:spcPts val="0"/>
                        </a:spcBef>
                        <a:spcAft>
                          <a:spcPts val="0"/>
                        </a:spcAft>
                        <a:buNone/>
                      </a:pPr>
                      <a:r>
                        <a:rPr lang="en" sz="1600"/>
                        <a:t>Net Operating Income - Annually</a:t>
                      </a:r>
                      <a:endParaRPr sz="16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600"/>
                        <a:t>$13,776.81</a:t>
                      </a:r>
                      <a:endParaRPr sz="16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85050">
                <a:tc>
                  <a:txBody>
                    <a:bodyPr/>
                    <a:lstStyle/>
                    <a:p>
                      <a:pPr indent="0" lvl="0" marL="0" rtl="0" algn="l">
                        <a:lnSpc>
                          <a:spcPct val="115000"/>
                        </a:lnSpc>
                        <a:spcBef>
                          <a:spcPts val="0"/>
                        </a:spcBef>
                        <a:spcAft>
                          <a:spcPts val="0"/>
                        </a:spcAft>
                        <a:buNone/>
                      </a:pPr>
                      <a:r>
                        <a:rPr lang="en" sz="1600"/>
                        <a:t>Original Down Payment &amp; Closing Costs</a:t>
                      </a:r>
                      <a:endParaRPr sz="16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600"/>
                        <a:t>$29,484.46</a:t>
                      </a:r>
                      <a:endParaRPr sz="16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85050">
                <a:tc>
                  <a:txBody>
                    <a:bodyPr/>
                    <a:lstStyle/>
                    <a:p>
                      <a:pPr indent="0" lvl="0" marL="0" rtl="0" algn="l">
                        <a:lnSpc>
                          <a:spcPct val="115000"/>
                        </a:lnSpc>
                        <a:spcBef>
                          <a:spcPts val="0"/>
                        </a:spcBef>
                        <a:spcAft>
                          <a:spcPts val="0"/>
                        </a:spcAft>
                        <a:buNone/>
                      </a:pPr>
                      <a:r>
                        <a:rPr lang="en" sz="1600"/>
                        <a:t>ROI = NOI divided by Cash (Equity)</a:t>
                      </a:r>
                      <a:endParaRPr sz="16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600"/>
                        <a:t>46.73%</a:t>
                      </a:r>
                      <a:endParaRPr sz="16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7"/>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Key Reminders </a:t>
            </a:r>
            <a:endParaRPr sz="4100">
              <a:latin typeface="Pacifico"/>
              <a:ea typeface="Pacifico"/>
              <a:cs typeface="Pacifico"/>
              <a:sym typeface="Pacifico"/>
            </a:endParaRPr>
          </a:p>
        </p:txBody>
      </p:sp>
      <p:sp>
        <p:nvSpPr>
          <p:cNvPr id="205" name="Google Shape;205;p37"/>
          <p:cNvSpPr txBox="1"/>
          <p:nvPr/>
        </p:nvSpPr>
        <p:spPr>
          <a:xfrm>
            <a:off x="763500" y="1419825"/>
            <a:ext cx="7674900" cy="33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Protect, Enhance,and Maintain the Asset</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Don’t Spend the Money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Learn Landlord and Tenant Laws</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Hire an Accountant</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Vacancies Happen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 </a:t>
            </a:r>
            <a:endParaRPr sz="2000">
              <a:latin typeface="Lato"/>
              <a:ea typeface="Lato"/>
              <a:cs typeface="Lato"/>
              <a:sym typeface="Lato"/>
            </a:endParaRPr>
          </a:p>
        </p:txBody>
      </p:sp>
      <p:pic>
        <p:nvPicPr>
          <p:cNvPr id="206" name="Google Shape;206;p37"/>
          <p:cNvPicPr preferRelativeResize="0"/>
          <p:nvPr/>
        </p:nvPicPr>
        <p:blipFill>
          <a:blip r:embed="rId3">
            <a:alphaModFix/>
          </a:blip>
          <a:stretch>
            <a:fillRect/>
          </a:stretch>
        </p:blipFill>
        <p:spPr>
          <a:xfrm>
            <a:off x="5679125" y="1714488"/>
            <a:ext cx="2759274" cy="27592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8"/>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Key Reminders </a:t>
            </a:r>
            <a:endParaRPr sz="4100">
              <a:latin typeface="Pacifico"/>
              <a:ea typeface="Pacifico"/>
              <a:cs typeface="Pacifico"/>
              <a:sym typeface="Pacifico"/>
            </a:endParaRPr>
          </a:p>
        </p:txBody>
      </p:sp>
      <p:sp>
        <p:nvSpPr>
          <p:cNvPr id="212" name="Google Shape;212;p38"/>
          <p:cNvSpPr txBox="1"/>
          <p:nvPr/>
        </p:nvSpPr>
        <p:spPr>
          <a:xfrm>
            <a:off x="734550" y="1473400"/>
            <a:ext cx="7596900" cy="33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I repeat - don’t spend the money!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Pay Down Principal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Refinance for shorter term loan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Pull out equity to purchase next investment property.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 </a:t>
            </a:r>
            <a:endParaRPr sz="2000">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Why?</a:t>
            </a:r>
            <a:endParaRPr sz="4100">
              <a:latin typeface="Pacifico"/>
              <a:ea typeface="Pacifico"/>
              <a:cs typeface="Pacifico"/>
              <a:sym typeface="Pacifico"/>
            </a:endParaRPr>
          </a:p>
        </p:txBody>
      </p:sp>
      <p:sp>
        <p:nvSpPr>
          <p:cNvPr id="218" name="Google Shape;218;p39"/>
          <p:cNvSpPr/>
          <p:nvPr/>
        </p:nvSpPr>
        <p:spPr>
          <a:xfrm>
            <a:off x="1595613" y="1522817"/>
            <a:ext cx="5769667" cy="2875868"/>
          </a:xfrm>
          <a:prstGeom prst="rect">
            <a:avLst/>
          </a:prstGeom>
        </p:spPr>
        <p:txBody>
          <a:bodyPr>
            <a:prstTxWarp prst="textPlain"/>
          </a:bodyPr>
          <a:lstStyle/>
          <a:p>
            <a:pPr lvl="0" algn="ctr"/>
            <a:r>
              <a:rPr b="0" i="0">
                <a:ln cap="flat" cmpd="sng" w="9525">
                  <a:solidFill>
                    <a:schemeClr val="accent5"/>
                  </a:solidFill>
                  <a:prstDash val="solid"/>
                  <a:round/>
                  <a:headEnd len="sm" w="sm" type="none"/>
                  <a:tailEnd len="sm" w="sm" type="none"/>
                </a:ln>
                <a:solidFill>
                  <a:schemeClr val="accent5"/>
                </a:solidFill>
                <a:latin typeface="Arial"/>
              </a:rPr>
              <a:t>18.5 Loan Term </a:t>
            </a:r>
            <a:br>
              <a:rPr b="0" i="0">
                <a:ln cap="flat" cmpd="sng" w="9525">
                  <a:solidFill>
                    <a:schemeClr val="accent5"/>
                  </a:solidFill>
                  <a:prstDash val="solid"/>
                  <a:round/>
                  <a:headEnd len="sm" w="sm" type="none"/>
                  <a:tailEnd len="sm" w="sm" type="none"/>
                </a:ln>
                <a:solidFill>
                  <a:schemeClr val="accent5"/>
                </a:solidFill>
                <a:latin typeface="Arial"/>
              </a:rPr>
            </a:br>
            <a:r>
              <a:rPr b="0" i="0">
                <a:ln cap="flat" cmpd="sng" w="9525">
                  <a:solidFill>
                    <a:schemeClr val="accent5"/>
                  </a:solidFill>
                  <a:prstDash val="solid"/>
                  <a:round/>
                  <a:headEnd len="sm" w="sm" type="none"/>
                  <a:tailEnd len="sm" w="sm" type="none"/>
                </a:ln>
                <a:solidFill>
                  <a:schemeClr val="accent5"/>
                </a:solidFill>
                <a:latin typeface="Arial"/>
              </a:rPr>
              <a:t/>
            </a:r>
            <a:br>
              <a:rPr b="0" i="0">
                <a:ln cap="flat" cmpd="sng" w="9525">
                  <a:solidFill>
                    <a:schemeClr val="accent5"/>
                  </a:solidFill>
                  <a:prstDash val="solid"/>
                  <a:round/>
                  <a:headEnd len="sm" w="sm" type="none"/>
                  <a:tailEnd len="sm" w="sm" type="none"/>
                </a:ln>
                <a:solidFill>
                  <a:schemeClr val="accent5"/>
                </a:solidFill>
                <a:latin typeface="Arial"/>
              </a:rPr>
            </a:br>
            <a:r>
              <a:rPr b="0" i="0">
                <a:ln cap="flat" cmpd="sng" w="9525">
                  <a:solidFill>
                    <a:schemeClr val="accent5"/>
                  </a:solidFill>
                  <a:prstDash val="solid"/>
                  <a:round/>
                  <a:headEnd len="sm" w="sm" type="none"/>
                  <a:tailEnd len="sm" w="sm" type="none"/>
                </a:ln>
                <a:solidFill>
                  <a:schemeClr val="accent5"/>
                </a:solidFill>
                <a:latin typeface="Arial"/>
              </a:rPr>
              <a:t>48 Years old</a:t>
            </a:r>
          </a:p>
        </p:txBody>
      </p:sp>
      <p:pic>
        <p:nvPicPr>
          <p:cNvPr id="219" name="Google Shape;219;p39"/>
          <p:cNvPicPr preferRelativeResize="0"/>
          <p:nvPr/>
        </p:nvPicPr>
        <p:blipFill>
          <a:blip r:embed="rId3">
            <a:alphaModFix/>
          </a:blip>
          <a:stretch>
            <a:fillRect/>
          </a:stretch>
        </p:blipFill>
        <p:spPr>
          <a:xfrm>
            <a:off x="1187663" y="0"/>
            <a:ext cx="6768673"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Why?</a:t>
            </a:r>
            <a:endParaRPr sz="4100">
              <a:latin typeface="Pacifico"/>
              <a:ea typeface="Pacifico"/>
              <a:cs typeface="Pacifico"/>
              <a:sym typeface="Pacifico"/>
            </a:endParaRPr>
          </a:p>
        </p:txBody>
      </p:sp>
      <p:sp>
        <p:nvSpPr>
          <p:cNvPr id="225" name="Google Shape;225;p40"/>
          <p:cNvSpPr/>
          <p:nvPr/>
        </p:nvSpPr>
        <p:spPr>
          <a:xfrm>
            <a:off x="2084463" y="1366367"/>
            <a:ext cx="4791975" cy="632725"/>
          </a:xfrm>
          <a:prstGeom prst="rect">
            <a:avLst/>
          </a:prstGeom>
        </p:spPr>
        <p:txBody>
          <a:bodyPr>
            <a:prstTxWarp prst="textPlain"/>
          </a:bodyPr>
          <a:lstStyle/>
          <a:p>
            <a:pPr lvl="0" algn="ctr"/>
            <a:r>
              <a:rPr b="0" i="0">
                <a:ln cap="flat" cmpd="sng" w="9525">
                  <a:solidFill>
                    <a:schemeClr val="accent5"/>
                  </a:solidFill>
                  <a:prstDash val="solid"/>
                  <a:round/>
                  <a:headEnd len="sm" w="sm" type="none"/>
                  <a:tailEnd len="sm" w="sm" type="none"/>
                </a:ln>
                <a:solidFill>
                  <a:schemeClr val="accent5"/>
                </a:solidFill>
                <a:latin typeface="Arial"/>
              </a:rPr>
              <a:t>30 Years Old</a:t>
            </a:r>
          </a:p>
        </p:txBody>
      </p:sp>
      <p:pic>
        <p:nvPicPr>
          <p:cNvPr id="226" name="Google Shape;226;p40"/>
          <p:cNvPicPr preferRelativeResize="0"/>
          <p:nvPr/>
        </p:nvPicPr>
        <p:blipFill>
          <a:blip r:embed="rId3">
            <a:alphaModFix/>
          </a:blip>
          <a:stretch>
            <a:fillRect/>
          </a:stretch>
        </p:blipFill>
        <p:spPr>
          <a:xfrm>
            <a:off x="2583975" y="2307952"/>
            <a:ext cx="3792948" cy="2514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1"/>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Why?</a:t>
            </a:r>
            <a:endParaRPr sz="4100">
              <a:latin typeface="Pacifico"/>
              <a:ea typeface="Pacifico"/>
              <a:cs typeface="Pacifico"/>
              <a:sym typeface="Pacifico"/>
            </a:endParaRPr>
          </a:p>
        </p:txBody>
      </p:sp>
      <p:sp>
        <p:nvSpPr>
          <p:cNvPr id="232" name="Google Shape;232;p41"/>
          <p:cNvSpPr/>
          <p:nvPr/>
        </p:nvSpPr>
        <p:spPr>
          <a:xfrm>
            <a:off x="476363" y="1442417"/>
            <a:ext cx="8191271" cy="624186"/>
          </a:xfrm>
          <a:prstGeom prst="rect">
            <a:avLst/>
          </a:prstGeom>
        </p:spPr>
        <p:txBody>
          <a:bodyPr>
            <a:prstTxWarp prst="textPlain"/>
          </a:bodyPr>
          <a:lstStyle/>
          <a:p>
            <a:pPr lvl="0" algn="ctr"/>
            <a:r>
              <a:rPr b="0" i="0">
                <a:ln cap="flat" cmpd="sng" w="9525">
                  <a:solidFill>
                    <a:schemeClr val="accent5"/>
                  </a:solidFill>
                  <a:prstDash val="solid"/>
                  <a:round/>
                  <a:headEnd len="sm" w="sm" type="none"/>
                  <a:tailEnd len="sm" w="sm" type="none"/>
                </a:ln>
                <a:solidFill>
                  <a:schemeClr val="accent5"/>
                </a:solidFill>
                <a:latin typeface="Arial"/>
              </a:rPr>
              <a:t>3 Years and 5 Months</a:t>
            </a:r>
          </a:p>
        </p:txBody>
      </p:sp>
      <p:pic>
        <p:nvPicPr>
          <p:cNvPr id="233" name="Google Shape;233;p41"/>
          <p:cNvPicPr preferRelativeResize="0"/>
          <p:nvPr/>
        </p:nvPicPr>
        <p:blipFill>
          <a:blip r:embed="rId3">
            <a:alphaModFix/>
          </a:blip>
          <a:stretch>
            <a:fillRect/>
          </a:stretch>
        </p:blipFill>
        <p:spPr>
          <a:xfrm>
            <a:off x="2830000" y="2460128"/>
            <a:ext cx="3483989" cy="2209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2"/>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Why?</a:t>
            </a:r>
            <a:endParaRPr sz="4100">
              <a:latin typeface="Pacifico"/>
              <a:ea typeface="Pacifico"/>
              <a:cs typeface="Pacifico"/>
              <a:sym typeface="Pacifico"/>
            </a:endParaRPr>
          </a:p>
        </p:txBody>
      </p:sp>
      <p:sp>
        <p:nvSpPr>
          <p:cNvPr id="239" name="Google Shape;239;p42"/>
          <p:cNvSpPr/>
          <p:nvPr/>
        </p:nvSpPr>
        <p:spPr>
          <a:xfrm>
            <a:off x="299188" y="1429017"/>
            <a:ext cx="8545631" cy="624186"/>
          </a:xfrm>
          <a:prstGeom prst="rect">
            <a:avLst/>
          </a:prstGeom>
        </p:spPr>
        <p:txBody>
          <a:bodyPr>
            <a:prstTxWarp prst="textPlain"/>
          </a:bodyPr>
          <a:lstStyle/>
          <a:p>
            <a:pPr lvl="0" algn="ctr"/>
            <a:r>
              <a:rPr b="0" i="0">
                <a:ln cap="flat" cmpd="sng" w="9525">
                  <a:solidFill>
                    <a:schemeClr val="accent5"/>
                  </a:solidFill>
                  <a:prstDash val="solid"/>
                  <a:round/>
                  <a:headEnd len="sm" w="sm" type="none"/>
                  <a:tailEnd len="sm" w="sm" type="none"/>
                </a:ln>
                <a:solidFill>
                  <a:schemeClr val="accent5"/>
                </a:solidFill>
                <a:latin typeface="Arial"/>
              </a:rPr>
              <a:t>11 Years and 6 Months</a:t>
            </a:r>
          </a:p>
        </p:txBody>
      </p:sp>
      <p:pic>
        <p:nvPicPr>
          <p:cNvPr id="240" name="Google Shape;240;p42"/>
          <p:cNvPicPr preferRelativeResize="0"/>
          <p:nvPr/>
        </p:nvPicPr>
        <p:blipFill>
          <a:blip r:embed="rId3">
            <a:alphaModFix/>
          </a:blip>
          <a:stretch>
            <a:fillRect/>
          </a:stretch>
        </p:blipFill>
        <p:spPr>
          <a:xfrm>
            <a:off x="3103288" y="2446753"/>
            <a:ext cx="3263276" cy="21827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Why?</a:t>
            </a:r>
            <a:endParaRPr sz="4100">
              <a:latin typeface="Pacifico"/>
              <a:ea typeface="Pacifico"/>
              <a:cs typeface="Pacifico"/>
              <a:sym typeface="Pacifico"/>
            </a:endParaRPr>
          </a:p>
        </p:txBody>
      </p:sp>
      <p:sp>
        <p:nvSpPr>
          <p:cNvPr id="246" name="Google Shape;246;p43"/>
          <p:cNvSpPr/>
          <p:nvPr/>
        </p:nvSpPr>
        <p:spPr>
          <a:xfrm>
            <a:off x="117213" y="1645292"/>
            <a:ext cx="5769667" cy="1852920"/>
          </a:xfrm>
          <a:prstGeom prst="rect">
            <a:avLst/>
          </a:prstGeom>
        </p:spPr>
        <p:txBody>
          <a:bodyPr>
            <a:prstTxWarp prst="textPlain"/>
          </a:bodyPr>
          <a:lstStyle/>
          <a:p>
            <a:pPr lvl="0" algn="ctr"/>
            <a:r>
              <a:rPr b="0" i="0">
                <a:ln cap="flat" cmpd="sng" w="9525">
                  <a:solidFill>
                    <a:schemeClr val="accent5"/>
                  </a:solidFill>
                  <a:prstDash val="solid"/>
                  <a:round/>
                  <a:headEnd len="sm" w="sm" type="none"/>
                  <a:tailEnd len="sm" w="sm" type="none"/>
                </a:ln>
                <a:solidFill>
                  <a:schemeClr val="accent5"/>
                </a:solidFill>
                <a:latin typeface="Arial"/>
              </a:rPr>
              <a:t>18.5 Loan Term </a:t>
            </a:r>
            <a:br>
              <a:rPr b="0" i="0">
                <a:ln cap="flat" cmpd="sng" w="9525">
                  <a:solidFill>
                    <a:schemeClr val="accent5"/>
                  </a:solidFill>
                  <a:prstDash val="solid"/>
                  <a:round/>
                  <a:headEnd len="sm" w="sm" type="none"/>
                  <a:tailEnd len="sm" w="sm" type="none"/>
                </a:ln>
                <a:solidFill>
                  <a:schemeClr val="accent5"/>
                </a:solidFill>
                <a:latin typeface="Arial"/>
              </a:rPr>
            </a:br>
            <a:r>
              <a:rPr b="0" i="0">
                <a:ln cap="flat" cmpd="sng" w="9525">
                  <a:solidFill>
                    <a:schemeClr val="accent5"/>
                  </a:solidFill>
                  <a:prstDash val="solid"/>
                  <a:round/>
                  <a:headEnd len="sm" w="sm" type="none"/>
                  <a:tailEnd len="sm" w="sm" type="none"/>
                </a:ln>
                <a:solidFill>
                  <a:schemeClr val="accent5"/>
                </a:solidFill>
                <a:latin typeface="Arial"/>
              </a:rPr>
              <a:t>48 Years old</a:t>
            </a:r>
          </a:p>
        </p:txBody>
      </p:sp>
      <p:pic>
        <p:nvPicPr>
          <p:cNvPr id="247" name="Google Shape;247;p43"/>
          <p:cNvPicPr preferRelativeResize="0"/>
          <p:nvPr/>
        </p:nvPicPr>
        <p:blipFill>
          <a:blip r:embed="rId3">
            <a:alphaModFix/>
          </a:blip>
          <a:stretch>
            <a:fillRect/>
          </a:stretch>
        </p:blipFill>
        <p:spPr>
          <a:xfrm>
            <a:off x="6034225" y="1366375"/>
            <a:ext cx="2786051" cy="27860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4"/>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Why?</a:t>
            </a:r>
            <a:endParaRPr sz="4100">
              <a:latin typeface="Pacifico"/>
              <a:ea typeface="Pacifico"/>
              <a:cs typeface="Pacifico"/>
              <a:sym typeface="Pacifico"/>
            </a:endParaRPr>
          </a:p>
        </p:txBody>
      </p:sp>
      <p:sp>
        <p:nvSpPr>
          <p:cNvPr id="253" name="Google Shape;253;p44"/>
          <p:cNvSpPr/>
          <p:nvPr/>
        </p:nvSpPr>
        <p:spPr>
          <a:xfrm>
            <a:off x="1028038" y="1993542"/>
            <a:ext cx="3489808" cy="1811079"/>
          </a:xfrm>
          <a:prstGeom prst="rect">
            <a:avLst/>
          </a:prstGeom>
        </p:spPr>
        <p:txBody>
          <a:bodyPr>
            <a:prstTxWarp prst="textPlain"/>
          </a:bodyPr>
          <a:lstStyle/>
          <a:p>
            <a:pPr lvl="0" algn="ctr"/>
            <a:r>
              <a:rPr b="0" i="0">
                <a:ln cap="flat" cmpd="sng" w="9525">
                  <a:solidFill>
                    <a:schemeClr val="accent5"/>
                  </a:solidFill>
                  <a:prstDash val="solid"/>
                  <a:round/>
                  <a:headEnd len="sm" w="sm" type="none"/>
                  <a:tailEnd len="sm" w="sm" type="none"/>
                </a:ln>
                <a:solidFill>
                  <a:schemeClr val="accent5"/>
                </a:solidFill>
                <a:latin typeface="Arial"/>
              </a:rPr>
              <a:t>$100,000</a:t>
            </a:r>
            <a:br>
              <a:rPr b="0" i="0">
                <a:ln cap="flat" cmpd="sng" w="9525">
                  <a:solidFill>
                    <a:schemeClr val="accent5"/>
                  </a:solidFill>
                  <a:prstDash val="solid"/>
                  <a:round/>
                  <a:headEnd len="sm" w="sm" type="none"/>
                  <a:tailEnd len="sm" w="sm" type="none"/>
                </a:ln>
                <a:solidFill>
                  <a:schemeClr val="accent5"/>
                </a:solidFill>
                <a:latin typeface="Arial"/>
              </a:rPr>
            </a:br>
            <a:r>
              <a:rPr b="0" i="0">
                <a:ln cap="flat" cmpd="sng" w="9525">
                  <a:solidFill>
                    <a:schemeClr val="accent5"/>
                  </a:solidFill>
                  <a:prstDash val="solid"/>
                  <a:round/>
                  <a:headEnd len="sm" w="sm" type="none"/>
                  <a:tailEnd len="sm" w="sm" type="none"/>
                </a:ln>
                <a:solidFill>
                  <a:schemeClr val="accent5"/>
                </a:solidFill>
                <a:latin typeface="Arial"/>
              </a:rPr>
              <a:t>$90,000</a:t>
            </a:r>
          </a:p>
        </p:txBody>
      </p:sp>
      <p:pic>
        <p:nvPicPr>
          <p:cNvPr id="254" name="Google Shape;254;p44"/>
          <p:cNvPicPr preferRelativeResize="0"/>
          <p:nvPr/>
        </p:nvPicPr>
        <p:blipFill>
          <a:blip r:embed="rId3">
            <a:alphaModFix/>
          </a:blip>
          <a:stretch>
            <a:fillRect/>
          </a:stretch>
        </p:blipFill>
        <p:spPr>
          <a:xfrm>
            <a:off x="5418075" y="1366375"/>
            <a:ext cx="2786051" cy="27860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Cash Flow Projection </a:t>
            </a:r>
            <a:endParaRPr sz="4100">
              <a:latin typeface="Pacifico"/>
              <a:ea typeface="Pacifico"/>
              <a:cs typeface="Pacifico"/>
              <a:sym typeface="Pacifico"/>
            </a:endParaRPr>
          </a:p>
        </p:txBody>
      </p:sp>
      <p:pic>
        <p:nvPicPr>
          <p:cNvPr id="260" name="Google Shape;260;p45"/>
          <p:cNvPicPr preferRelativeResize="0"/>
          <p:nvPr/>
        </p:nvPicPr>
        <p:blipFill rotWithShape="1">
          <a:blip r:embed="rId3">
            <a:alphaModFix/>
          </a:blip>
          <a:srcRect b="0" l="0" r="931" t="0"/>
          <a:stretch/>
        </p:blipFill>
        <p:spPr>
          <a:xfrm>
            <a:off x="971675" y="1104225"/>
            <a:ext cx="7319549" cy="4039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6"/>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Why?</a:t>
            </a:r>
            <a:endParaRPr sz="4100">
              <a:latin typeface="Pacifico"/>
              <a:ea typeface="Pacifico"/>
              <a:cs typeface="Pacifico"/>
              <a:sym typeface="Pacifico"/>
            </a:endParaRPr>
          </a:p>
        </p:txBody>
      </p:sp>
      <p:sp>
        <p:nvSpPr>
          <p:cNvPr id="266" name="Google Shape;266;p46"/>
          <p:cNvSpPr/>
          <p:nvPr/>
        </p:nvSpPr>
        <p:spPr>
          <a:xfrm>
            <a:off x="800888" y="2414304"/>
            <a:ext cx="3489808" cy="788131"/>
          </a:xfrm>
          <a:prstGeom prst="rect">
            <a:avLst/>
          </a:prstGeom>
        </p:spPr>
        <p:txBody>
          <a:bodyPr>
            <a:prstTxWarp prst="textPlain"/>
          </a:bodyPr>
          <a:lstStyle/>
          <a:p>
            <a:pPr lvl="0" algn="ctr"/>
            <a:r>
              <a:rPr b="0" i="0">
                <a:ln cap="flat" cmpd="sng" w="9525">
                  <a:solidFill>
                    <a:schemeClr val="accent5"/>
                  </a:solidFill>
                  <a:prstDash val="solid"/>
                  <a:round/>
                  <a:headEnd len="sm" w="sm" type="none"/>
                  <a:tailEnd len="sm" w="sm" type="none"/>
                </a:ln>
                <a:solidFill>
                  <a:schemeClr val="accent5"/>
                </a:solidFill>
                <a:latin typeface="Arial"/>
              </a:rPr>
              <a:t>$525,000</a:t>
            </a:r>
          </a:p>
        </p:txBody>
      </p:sp>
      <p:pic>
        <p:nvPicPr>
          <p:cNvPr id="267" name="Google Shape;267;p46"/>
          <p:cNvPicPr preferRelativeResize="0"/>
          <p:nvPr/>
        </p:nvPicPr>
        <p:blipFill>
          <a:blip r:embed="rId3">
            <a:alphaModFix/>
          </a:blip>
          <a:stretch>
            <a:fillRect/>
          </a:stretch>
        </p:blipFill>
        <p:spPr>
          <a:xfrm>
            <a:off x="5076525" y="1812126"/>
            <a:ext cx="3543669" cy="19924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7"/>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Why?</a:t>
            </a:r>
            <a:endParaRPr sz="4100">
              <a:latin typeface="Pacifico"/>
              <a:ea typeface="Pacifico"/>
              <a:cs typeface="Pacifico"/>
              <a:sym typeface="Pacifico"/>
            </a:endParaRPr>
          </a:p>
        </p:txBody>
      </p:sp>
      <p:pic>
        <p:nvPicPr>
          <p:cNvPr id="273" name="Google Shape;273;p47"/>
          <p:cNvPicPr preferRelativeResize="0"/>
          <p:nvPr/>
        </p:nvPicPr>
        <p:blipFill>
          <a:blip r:embed="rId3">
            <a:alphaModFix/>
          </a:blip>
          <a:stretch>
            <a:fillRect/>
          </a:stretch>
        </p:blipFill>
        <p:spPr>
          <a:xfrm>
            <a:off x="192600" y="1250900"/>
            <a:ext cx="3472324" cy="3472324"/>
          </a:xfrm>
          <a:prstGeom prst="rect">
            <a:avLst/>
          </a:prstGeom>
          <a:noFill/>
          <a:ln>
            <a:noFill/>
          </a:ln>
        </p:spPr>
      </p:pic>
      <p:sp>
        <p:nvSpPr>
          <p:cNvPr id="274" name="Google Shape;274;p47"/>
          <p:cNvSpPr/>
          <p:nvPr/>
        </p:nvSpPr>
        <p:spPr>
          <a:xfrm>
            <a:off x="3990496" y="1914298"/>
            <a:ext cx="4327498" cy="1314900"/>
          </a:xfrm>
          <a:prstGeom prst="rect">
            <a:avLst/>
          </a:prstGeom>
        </p:spPr>
        <p:txBody>
          <a:bodyPr>
            <a:prstTxWarp prst="textPlain"/>
          </a:bodyPr>
          <a:lstStyle/>
          <a:p>
            <a:pPr lvl="0" algn="ctr"/>
            <a:r>
              <a:rPr b="0" i="0">
                <a:ln cap="flat" cmpd="sng" w="9525">
                  <a:solidFill>
                    <a:schemeClr val="accent5"/>
                  </a:solidFill>
                  <a:prstDash val="solid"/>
                  <a:round/>
                  <a:headEnd len="sm" w="sm" type="none"/>
                  <a:tailEnd len="sm" w="sm" type="none"/>
                </a:ln>
                <a:solidFill>
                  <a:schemeClr val="accent5"/>
                </a:solidFill>
                <a:latin typeface="Arial"/>
              </a:rPr>
              <a:t>College Tuition</a:t>
            </a:r>
            <a:br>
              <a:rPr b="0" i="0">
                <a:ln cap="flat" cmpd="sng" w="9525">
                  <a:solidFill>
                    <a:schemeClr val="accent5"/>
                  </a:solidFill>
                  <a:prstDash val="solid"/>
                  <a:round/>
                  <a:headEnd len="sm" w="sm" type="none"/>
                  <a:tailEnd len="sm" w="sm" type="none"/>
                </a:ln>
                <a:solidFill>
                  <a:schemeClr val="accent5"/>
                </a:solidFill>
                <a:latin typeface="Arial"/>
              </a:rPr>
            </a:br>
            <a:r>
              <a:rPr b="0" i="0">
                <a:ln cap="flat" cmpd="sng" w="9525">
                  <a:solidFill>
                    <a:schemeClr val="accent5"/>
                  </a:solidFill>
                  <a:prstDash val="solid"/>
                  <a:round/>
                  <a:headEnd len="sm" w="sm" type="none"/>
                  <a:tailEnd len="sm" w="sm" type="none"/>
                </a:ln>
                <a:solidFill>
                  <a:schemeClr val="accent5"/>
                </a:solidFill>
                <a:latin typeface="Arial"/>
              </a:rPr>
              <a:t>FInancial Security</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8"/>
          <p:cNvSpPr txBox="1"/>
          <p:nvPr/>
        </p:nvSpPr>
        <p:spPr>
          <a:xfrm>
            <a:off x="884050" y="321475"/>
            <a:ext cx="7192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Summary</a:t>
            </a:r>
            <a:endParaRPr sz="4100">
              <a:latin typeface="Pacifico"/>
              <a:ea typeface="Pacifico"/>
              <a:cs typeface="Pacifico"/>
              <a:sym typeface="Pacifico"/>
            </a:endParaRPr>
          </a:p>
        </p:txBody>
      </p:sp>
      <p:sp>
        <p:nvSpPr>
          <p:cNvPr id="280" name="Google Shape;280;p48"/>
          <p:cNvSpPr txBox="1"/>
          <p:nvPr/>
        </p:nvSpPr>
        <p:spPr>
          <a:xfrm>
            <a:off x="750100" y="1366250"/>
            <a:ext cx="7768800" cy="3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t>Gross Rental Income Potential </a:t>
            </a:r>
            <a:endParaRPr sz="2500"/>
          </a:p>
          <a:p>
            <a:pPr indent="0" lvl="0" marL="0" rtl="0" algn="l">
              <a:spcBef>
                <a:spcPts val="0"/>
              </a:spcBef>
              <a:spcAft>
                <a:spcPts val="0"/>
              </a:spcAft>
              <a:buNone/>
            </a:pPr>
            <a:r>
              <a:rPr lang="en" sz="2500"/>
              <a:t>Less Vacancy Rate  (10%) </a:t>
            </a:r>
            <a:endParaRPr sz="2500"/>
          </a:p>
          <a:p>
            <a:pPr indent="0" lvl="0" marL="0" rtl="0" algn="l">
              <a:spcBef>
                <a:spcPts val="0"/>
              </a:spcBef>
              <a:spcAft>
                <a:spcPts val="0"/>
              </a:spcAft>
              <a:buNone/>
            </a:pPr>
            <a:r>
              <a:rPr lang="en" sz="2500"/>
              <a:t>= Total Income </a:t>
            </a:r>
            <a:endParaRPr sz="2500"/>
          </a:p>
          <a:p>
            <a:pPr indent="0" lvl="0" marL="0" rtl="0" algn="l">
              <a:spcBef>
                <a:spcPts val="0"/>
              </a:spcBef>
              <a:spcAft>
                <a:spcPts val="0"/>
              </a:spcAft>
              <a:buNone/>
            </a:pPr>
            <a:r>
              <a:rPr lang="en" sz="2500"/>
              <a:t>Less Expenses </a:t>
            </a:r>
            <a:endParaRPr sz="2500"/>
          </a:p>
          <a:p>
            <a:pPr indent="0" lvl="0" marL="0" rtl="0" algn="l">
              <a:spcBef>
                <a:spcPts val="0"/>
              </a:spcBef>
              <a:spcAft>
                <a:spcPts val="0"/>
              </a:spcAft>
              <a:buNone/>
            </a:pPr>
            <a:r>
              <a:rPr lang="en" sz="2500"/>
              <a:t>Less Mortgage </a:t>
            </a:r>
            <a:endParaRPr sz="2500"/>
          </a:p>
          <a:p>
            <a:pPr indent="0" lvl="0" marL="0" rtl="0" algn="l">
              <a:spcBef>
                <a:spcPts val="0"/>
              </a:spcBef>
              <a:spcAft>
                <a:spcPts val="0"/>
              </a:spcAft>
              <a:buNone/>
            </a:pPr>
            <a:r>
              <a:rPr lang="en" sz="2500"/>
              <a:t>= Net Operating Income ← Cash Flow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b="1" lang="en" sz="2500"/>
              <a:t>Earnings before Depreciation and Income Tax </a:t>
            </a:r>
            <a:endParaRPr b="1" sz="25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49"/>
          <p:cNvPicPr preferRelativeResize="0"/>
          <p:nvPr/>
        </p:nvPicPr>
        <p:blipFill>
          <a:blip r:embed="rId3">
            <a:alphaModFix/>
          </a:blip>
          <a:stretch>
            <a:fillRect/>
          </a:stretch>
        </p:blipFill>
        <p:spPr>
          <a:xfrm>
            <a:off x="1835550" y="108475"/>
            <a:ext cx="4979850" cy="1493950"/>
          </a:xfrm>
          <a:prstGeom prst="rect">
            <a:avLst/>
          </a:prstGeom>
          <a:noFill/>
          <a:ln>
            <a:noFill/>
          </a:ln>
        </p:spPr>
      </p:pic>
      <p:pic>
        <p:nvPicPr>
          <p:cNvPr id="286" name="Google Shape;286;p49"/>
          <p:cNvPicPr preferRelativeResize="0"/>
          <p:nvPr/>
        </p:nvPicPr>
        <p:blipFill rotWithShape="1">
          <a:blip r:embed="rId4">
            <a:alphaModFix/>
          </a:blip>
          <a:srcRect b="0" l="40269" r="0" t="0"/>
          <a:stretch/>
        </p:blipFill>
        <p:spPr>
          <a:xfrm>
            <a:off x="5894275" y="1436600"/>
            <a:ext cx="2871526" cy="3204925"/>
          </a:xfrm>
          <a:prstGeom prst="rect">
            <a:avLst/>
          </a:prstGeom>
          <a:noFill/>
          <a:ln>
            <a:noFill/>
          </a:ln>
        </p:spPr>
      </p:pic>
      <p:sp>
        <p:nvSpPr>
          <p:cNvPr id="287" name="Google Shape;287;p49"/>
          <p:cNvSpPr txBox="1"/>
          <p:nvPr/>
        </p:nvSpPr>
        <p:spPr>
          <a:xfrm>
            <a:off x="586325" y="3313375"/>
            <a:ext cx="4193100" cy="14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Lobster"/>
                <a:ea typeface="Lobster"/>
                <a:cs typeface="Lobster"/>
                <a:sym typeface="Lobster"/>
              </a:rPr>
              <a:t>Amy M. Chhom </a:t>
            </a:r>
            <a:endParaRPr sz="2600">
              <a:solidFill>
                <a:schemeClr val="dk1"/>
              </a:solidFill>
              <a:latin typeface="Lobster"/>
              <a:ea typeface="Lobster"/>
              <a:cs typeface="Lobster"/>
              <a:sym typeface="Lobster"/>
            </a:endParaRPr>
          </a:p>
          <a:p>
            <a:pPr indent="0" lvl="0" marL="0" rtl="0" algn="ctr">
              <a:spcBef>
                <a:spcPts val="0"/>
              </a:spcBef>
              <a:spcAft>
                <a:spcPts val="0"/>
              </a:spcAft>
              <a:buClr>
                <a:schemeClr val="dk1"/>
              </a:buClr>
              <a:buSzPts val="1100"/>
              <a:buFont typeface="Arial"/>
              <a:buNone/>
            </a:pPr>
            <a:r>
              <a:t/>
            </a:r>
            <a:endParaRPr sz="1900">
              <a:solidFill>
                <a:schemeClr val="dk1"/>
              </a:solidFill>
              <a:latin typeface="Lobster"/>
              <a:ea typeface="Lobster"/>
              <a:cs typeface="Lobster"/>
              <a:sym typeface="Lobster"/>
            </a:endParaRPr>
          </a:p>
          <a:p>
            <a:pPr indent="0" lvl="0" marL="0" rtl="0" algn="ctr">
              <a:spcBef>
                <a:spcPts val="0"/>
              </a:spcBef>
              <a:spcAft>
                <a:spcPts val="0"/>
              </a:spcAft>
              <a:buNone/>
            </a:pPr>
            <a:r>
              <a:rPr lang="en" sz="1100">
                <a:solidFill>
                  <a:schemeClr val="hlink"/>
                </a:solidFill>
                <a:uFill>
                  <a:noFill/>
                </a:uFill>
                <a:latin typeface="Lato"/>
                <a:ea typeface="Lato"/>
                <a:cs typeface="Lato"/>
                <a:sym typeface="Lato"/>
                <a:hlinkClick r:id="rId5"/>
              </a:rPr>
              <a:t>www.CHHOMGROUP.com</a:t>
            </a:r>
            <a:endParaRPr sz="1100">
              <a:latin typeface="Lato"/>
              <a:ea typeface="Lato"/>
              <a:cs typeface="Lato"/>
              <a:sym typeface="Lato"/>
            </a:endParaRPr>
          </a:p>
          <a:p>
            <a:pPr indent="0" lvl="0" marL="0" rtl="0" algn="ctr">
              <a:spcBef>
                <a:spcPts val="0"/>
              </a:spcBef>
              <a:spcAft>
                <a:spcPts val="0"/>
              </a:spcAft>
              <a:buNone/>
            </a:pPr>
            <a:r>
              <a:rPr lang="en" sz="1100">
                <a:solidFill>
                  <a:schemeClr val="hlink"/>
                </a:solidFill>
                <a:uFill>
                  <a:noFill/>
                </a:uFill>
                <a:latin typeface="Lato"/>
                <a:ea typeface="Lato"/>
                <a:cs typeface="Lato"/>
                <a:sym typeface="Lato"/>
                <a:hlinkClick r:id="rId6"/>
              </a:rPr>
              <a:t>Amy@ChhomGroup.com</a:t>
            </a:r>
            <a:r>
              <a:rPr lang="en" sz="1100">
                <a:latin typeface="Lato"/>
                <a:ea typeface="Lato"/>
                <a:cs typeface="Lato"/>
                <a:sym typeface="Lato"/>
              </a:rPr>
              <a:t> </a:t>
            </a:r>
            <a:endParaRPr sz="1100">
              <a:latin typeface="Lato"/>
              <a:ea typeface="Lato"/>
              <a:cs typeface="Lato"/>
              <a:sym typeface="Lato"/>
            </a:endParaRPr>
          </a:p>
          <a:p>
            <a:pPr indent="0" lvl="0" marL="0" rtl="0" algn="l">
              <a:spcBef>
                <a:spcPts val="0"/>
              </a:spcBef>
              <a:spcAft>
                <a:spcPts val="0"/>
              </a:spcAft>
              <a:buNone/>
            </a:pPr>
            <a:r>
              <a:t/>
            </a:r>
            <a:endParaRPr sz="600"/>
          </a:p>
          <a:p>
            <a:pPr indent="0" lvl="0" marL="0" rtl="0" algn="l">
              <a:spcBef>
                <a:spcPts val="0"/>
              </a:spcBef>
              <a:spcAft>
                <a:spcPts val="0"/>
              </a:spcAft>
              <a:buNone/>
            </a:pPr>
            <a:r>
              <a:t/>
            </a:r>
            <a:endParaRPr sz="600"/>
          </a:p>
        </p:txBody>
      </p:sp>
      <p:sp>
        <p:nvSpPr>
          <p:cNvPr id="288" name="Google Shape;288;p49"/>
          <p:cNvSpPr txBox="1"/>
          <p:nvPr/>
        </p:nvSpPr>
        <p:spPr>
          <a:xfrm>
            <a:off x="591200" y="1478025"/>
            <a:ext cx="4193100" cy="16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9"/>
          <p:cNvSpPr txBox="1"/>
          <p:nvPr/>
        </p:nvSpPr>
        <p:spPr>
          <a:xfrm>
            <a:off x="128100" y="1985300"/>
            <a:ext cx="54783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400">
                <a:solidFill>
                  <a:schemeClr val="accent5"/>
                </a:solidFill>
                <a:latin typeface="Pacifico"/>
                <a:ea typeface="Pacifico"/>
                <a:cs typeface="Pacifico"/>
                <a:sym typeface="Pacifico"/>
              </a:rPr>
              <a:t>Ask Me Anything </a:t>
            </a:r>
            <a:endParaRPr sz="4400">
              <a:solidFill>
                <a:schemeClr val="accent5"/>
              </a:solidFill>
              <a:latin typeface="Pacifico"/>
              <a:ea typeface="Pacifico"/>
              <a:cs typeface="Pacifico"/>
              <a:sym typeface="Pacific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rotWithShape="1">
          <a:blip r:embed="rId3">
            <a:alphaModFix/>
          </a:blip>
          <a:srcRect b="0" l="0" r="48633" t="0"/>
          <a:stretch/>
        </p:blipFill>
        <p:spPr>
          <a:xfrm>
            <a:off x="114325" y="183350"/>
            <a:ext cx="3741075" cy="3406176"/>
          </a:xfrm>
          <a:prstGeom prst="rect">
            <a:avLst/>
          </a:prstGeom>
          <a:noFill/>
          <a:ln>
            <a:noFill/>
          </a:ln>
        </p:spPr>
      </p:pic>
      <p:pic>
        <p:nvPicPr>
          <p:cNvPr id="72" name="Google Shape;72;p16"/>
          <p:cNvPicPr preferRelativeResize="0"/>
          <p:nvPr/>
        </p:nvPicPr>
        <p:blipFill>
          <a:blip r:embed="rId4">
            <a:alphaModFix/>
          </a:blip>
          <a:stretch>
            <a:fillRect/>
          </a:stretch>
        </p:blipFill>
        <p:spPr>
          <a:xfrm>
            <a:off x="3855408" y="183350"/>
            <a:ext cx="5288593" cy="4776799"/>
          </a:xfrm>
          <a:prstGeom prst="rect">
            <a:avLst/>
          </a:prstGeom>
          <a:noFill/>
          <a:ln>
            <a:noFill/>
          </a:ln>
        </p:spPr>
      </p:pic>
      <p:sp>
        <p:nvSpPr>
          <p:cNvPr id="73" name="Google Shape;73;p16"/>
          <p:cNvSpPr/>
          <p:nvPr/>
        </p:nvSpPr>
        <p:spPr>
          <a:xfrm>
            <a:off x="1955600" y="2638725"/>
            <a:ext cx="2518200" cy="2384100"/>
          </a:xfrm>
          <a:prstGeom prst="bentArrow">
            <a:avLst>
              <a:gd fmla="val 25000" name="adj1"/>
              <a:gd fmla="val 25000" name="adj2"/>
              <a:gd fmla="val 25000" name="adj3"/>
              <a:gd fmla="val 43750" name="adj4"/>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nvSpPr>
        <p:spPr>
          <a:xfrm>
            <a:off x="2102975" y="321475"/>
            <a:ext cx="4714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The Basics </a:t>
            </a:r>
            <a:endParaRPr sz="4100">
              <a:latin typeface="Pacifico"/>
              <a:ea typeface="Pacifico"/>
              <a:cs typeface="Pacifico"/>
              <a:sym typeface="Pacifico"/>
            </a:endParaRPr>
          </a:p>
        </p:txBody>
      </p:sp>
      <p:sp>
        <p:nvSpPr>
          <p:cNvPr id="87" name="Google Shape;87;p19"/>
          <p:cNvSpPr txBox="1"/>
          <p:nvPr/>
        </p:nvSpPr>
        <p:spPr>
          <a:xfrm>
            <a:off x="4554150" y="1486800"/>
            <a:ext cx="4018500" cy="27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Lato"/>
                <a:ea typeface="Lato"/>
                <a:cs typeface="Lato"/>
                <a:sym typeface="Lato"/>
              </a:rPr>
              <a:t>A Property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Purchase Price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Estimated Closing Costs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Loan Rate &amp; Terms </a:t>
            </a:r>
            <a:endParaRPr sz="2200">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8" name="Google Shape;88;p19"/>
          <p:cNvPicPr preferRelativeResize="0"/>
          <p:nvPr/>
        </p:nvPicPr>
        <p:blipFill>
          <a:blip r:embed="rId3">
            <a:alphaModFix/>
          </a:blip>
          <a:stretch>
            <a:fillRect/>
          </a:stretch>
        </p:blipFill>
        <p:spPr>
          <a:xfrm>
            <a:off x="755150" y="1197300"/>
            <a:ext cx="3472324" cy="3472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nvSpPr>
        <p:spPr>
          <a:xfrm>
            <a:off x="2102975" y="321475"/>
            <a:ext cx="4714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The Income</a:t>
            </a:r>
            <a:endParaRPr sz="4100">
              <a:latin typeface="Pacifico"/>
              <a:ea typeface="Pacifico"/>
              <a:cs typeface="Pacifico"/>
              <a:sym typeface="Pacifico"/>
            </a:endParaRPr>
          </a:p>
        </p:txBody>
      </p:sp>
      <p:sp>
        <p:nvSpPr>
          <p:cNvPr id="94" name="Google Shape;94;p20"/>
          <p:cNvSpPr txBox="1"/>
          <p:nvPr/>
        </p:nvSpPr>
        <p:spPr>
          <a:xfrm>
            <a:off x="4572000" y="1486800"/>
            <a:ext cx="4018500" cy="27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Lato"/>
                <a:ea typeface="Lato"/>
                <a:cs typeface="Lato"/>
                <a:sym typeface="Lato"/>
              </a:rPr>
              <a:t>Current Rents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Potential Rents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Lease Terms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Utilities/Services - Who Pays?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Vacancy Rate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t/>
            </a:r>
            <a:endParaRPr sz="2200"/>
          </a:p>
          <a:p>
            <a:pPr indent="0" lvl="0" marL="0" rtl="0" algn="l">
              <a:spcBef>
                <a:spcPts val="0"/>
              </a:spcBef>
              <a:spcAft>
                <a:spcPts val="0"/>
              </a:spcAft>
              <a:buNone/>
            </a:pPr>
            <a:r>
              <a:t/>
            </a:r>
            <a:endParaRPr/>
          </a:p>
        </p:txBody>
      </p:sp>
      <p:pic>
        <p:nvPicPr>
          <p:cNvPr id="95" name="Google Shape;95;p20"/>
          <p:cNvPicPr preferRelativeResize="0"/>
          <p:nvPr/>
        </p:nvPicPr>
        <p:blipFill>
          <a:blip r:embed="rId3">
            <a:alphaModFix/>
          </a:blip>
          <a:stretch>
            <a:fillRect/>
          </a:stretch>
        </p:blipFill>
        <p:spPr>
          <a:xfrm>
            <a:off x="309525" y="1591350"/>
            <a:ext cx="3936166" cy="2538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nvSpPr>
        <p:spPr>
          <a:xfrm>
            <a:off x="2102975" y="321475"/>
            <a:ext cx="4714800" cy="10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Pacifico"/>
                <a:ea typeface="Pacifico"/>
                <a:cs typeface="Pacifico"/>
                <a:sym typeface="Pacifico"/>
              </a:rPr>
              <a:t>The Expenses </a:t>
            </a:r>
            <a:endParaRPr sz="4100">
              <a:latin typeface="Pacifico"/>
              <a:ea typeface="Pacifico"/>
              <a:cs typeface="Pacifico"/>
              <a:sym typeface="Pacifico"/>
            </a:endParaRPr>
          </a:p>
        </p:txBody>
      </p:sp>
      <p:sp>
        <p:nvSpPr>
          <p:cNvPr id="101" name="Google Shape;101;p21"/>
          <p:cNvSpPr txBox="1"/>
          <p:nvPr/>
        </p:nvSpPr>
        <p:spPr>
          <a:xfrm>
            <a:off x="4554150" y="1125150"/>
            <a:ext cx="4018500" cy="40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Lato"/>
                <a:ea typeface="Lato"/>
                <a:cs typeface="Lato"/>
                <a:sym typeface="Lato"/>
              </a:rPr>
              <a:t>Utilities - Common Area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Routine Maintenance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Taxes  - RE and BPT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Misc. Unexpected Repairs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Unit Turns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 sz="2200">
                <a:latin typeface="Lato"/>
                <a:ea typeface="Lato"/>
                <a:cs typeface="Lato"/>
                <a:sym typeface="Lato"/>
              </a:rPr>
              <a:t>Property Insurance </a:t>
            </a:r>
            <a:endParaRPr sz="2200">
              <a:latin typeface="Lato"/>
              <a:ea typeface="Lato"/>
              <a:cs typeface="Lato"/>
              <a:sym typeface="Lato"/>
            </a:endParaRPr>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a:p>
        </p:txBody>
      </p:sp>
      <p:pic>
        <p:nvPicPr>
          <p:cNvPr id="102" name="Google Shape;102;p21"/>
          <p:cNvPicPr preferRelativeResize="0"/>
          <p:nvPr/>
        </p:nvPicPr>
        <p:blipFill>
          <a:blip r:embed="rId3">
            <a:alphaModFix/>
          </a:blip>
          <a:stretch>
            <a:fillRect/>
          </a:stretch>
        </p:blipFill>
        <p:spPr>
          <a:xfrm>
            <a:off x="485973" y="1601250"/>
            <a:ext cx="3764800" cy="25181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